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27.xml.rels" ContentType="application/vnd.openxmlformats-package.relationships+xml"/>
  <Override PartName="/ppt/notesSlides/_rels/notesSlide26.xml.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28.xml.rels" ContentType="application/vnd.openxmlformats-package.relationships+xml"/>
  <Override PartName="/ppt/notesSlides/_rels/notesSlide6.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4.xml.rels" ContentType="application/vnd.openxmlformats-package.relationships+xml"/>
  <Override PartName="/ppt/notesSlides/_rels/notesSlide24.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11.xml.rels" ContentType="application/vnd.openxmlformats-package.relationships+xml"/>
  <Override PartName="/ppt/notesSlides/_rels/notesSlide13.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17.xml.rels" ContentType="application/vnd.openxmlformats-package.relationships+xml"/>
  <Override PartName="/ppt/notesSlides/_rels/notesSlide23.xml.rels" ContentType="application/vnd.openxmlformats-package.relationships+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0.xml" ContentType="application/vnd.openxmlformats-officedocument.presentationml.notesSlide+xml"/>
  <Override PartName="/ppt/notesSlides/notesSlide16.xml" ContentType="application/vnd.openxmlformats-officedocument.presentationml.notesSlide+xml"/>
  <Override PartName="/ppt/notesSlides/notesSlide23.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4.xml" ContentType="application/vnd.openxmlformats-officedocument.presentationml.notesSlide+xml"/>
  <Override PartName="/ppt/notesSlides/notesSlide19.xml" ContentType="application/vnd.openxmlformats-officedocument.presentationml.notesSlide+xml"/>
  <Override PartName="/ppt/media/media24.mov" ContentType="video/quicktime"/>
  <Override PartName="/ppt/media/image5.png" ContentType="image/png"/>
  <Override PartName="/ppt/media/image6.png" ContentType="image/png"/>
  <Override PartName="/ppt/media/image8.png" ContentType="image/png"/>
  <Override PartName="/ppt/media/image7.png" ContentType="image/png"/>
  <Override PartName="/ppt/media/image9.png" ContentType="image/png"/>
  <Override PartName="/ppt/media/image33.wmf" ContentType="image/x-wmf"/>
  <Override PartName="/ppt/media/image32.tif" ContentType="image/tiff"/>
  <Override PartName="/ppt/media/image31.wmf" ContentType="image/x-wmf"/>
  <Override PartName="/ppt/media/image30.wmf" ContentType="image/x-wmf"/>
  <Override PartName="/ppt/media/image22.wmf" ContentType="image/x-wmf"/>
  <Override PartName="/ppt/media/image21.wmf" ContentType="image/x-wmf"/>
  <Override PartName="/ppt/media/image20.wmf" ContentType="image/x-wmf"/>
  <Override PartName="/ppt/media/image19.wmf" ContentType="image/x-wmf"/>
  <Override PartName="/ppt/media/image18.wmf" ContentType="image/x-wmf"/>
  <Override PartName="/ppt/media/image15.tif" ContentType="image/tiff"/>
  <Override PartName="/ppt/media/image12.tif" ContentType="image/tiff"/>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3.png" ContentType="image/png"/>
  <Override PartName="/ppt/media/image17.png" ContentType="image/png"/>
  <Override PartName="/ppt/media/image4.jpeg" ContentType="image/jpeg"/>
  <Override PartName="/ppt/media/image14.png" ContentType="image/png"/>
  <Override PartName="/ppt/media/image3.jpeg" ContentType="image/jpeg"/>
  <Override PartName="/ppt/media/image11.png" ContentType="image/png"/>
  <Override PartName="/ppt/media/image1.jpeg" ContentType="image/jpeg"/>
  <Override PartName="/ppt/media/image2.jpeg" ContentType="image/jpeg"/>
  <Override PartName="/ppt/media/image10.png" ContentType="image/png"/>
  <Override PartName="/ppt/media/image13.png" ContentType="image/png"/>
  <Override PartName="/ppt/media/image16.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172"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73"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74"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75"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76" name="PlaceHolder 6"/>
          <p:cNvSpPr>
            <a:spLocks noGrp="1"/>
          </p:cNvSpPr>
          <p:nvPr>
            <p:ph type="sldNum"/>
          </p:nvPr>
        </p:nvSpPr>
        <p:spPr>
          <a:xfrm>
            <a:off x="4399200" y="9555480"/>
            <a:ext cx="3372840" cy="502560"/>
          </a:xfrm>
          <a:prstGeom prst="rect">
            <a:avLst/>
          </a:prstGeom>
        </p:spPr>
        <p:txBody>
          <a:bodyPr lIns="0" rIns="0" tIns="0" bIns="0" anchor="b"/>
          <a:p>
            <a:pPr algn="r"/>
            <a:fld id="{452E8164-70FD-43C3-A36D-6CDF24B2FB9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TextShape 1"/>
          <p:cNvSpPr txBox="1"/>
          <p:nvPr/>
        </p:nvSpPr>
        <p:spPr>
          <a:xfrm>
            <a:off x="4404240" y="9555480"/>
            <a:ext cx="3367800" cy="502560"/>
          </a:xfrm>
          <a:prstGeom prst="rect">
            <a:avLst/>
          </a:prstGeom>
          <a:noFill/>
          <a:ln w="9360">
            <a:noFill/>
          </a:ln>
        </p:spPr>
        <p:txBody>
          <a:bodyPr anchor="b"/>
          <a:p>
            <a:pPr algn="r">
              <a:lnSpc>
                <a:spcPct val="100000"/>
              </a:lnSpc>
            </a:pPr>
            <a:fld id="{5F2E872D-AAE2-4A00-AF1F-9F509F929CF8}"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73" name="PlaceHolder 2"/>
          <p:cNvSpPr>
            <a:spLocks noGrp="1"/>
          </p:cNvSpPr>
          <p:nvPr>
            <p:ph type="sldImg"/>
          </p:nvPr>
        </p:nvSpPr>
        <p:spPr>
          <a:xfrm>
            <a:off x="1295280" y="754200"/>
            <a:ext cx="5181120" cy="3771360"/>
          </a:xfrm>
          <a:prstGeom prst="rect">
            <a:avLst/>
          </a:prstGeom>
        </p:spPr>
      </p:sp>
      <p:sp>
        <p:nvSpPr>
          <p:cNvPr id="774" name="PlaceHolder 3"/>
          <p:cNvSpPr>
            <a:spLocks noGrp="1"/>
          </p:cNvSpPr>
          <p:nvPr>
            <p:ph type="body"/>
          </p:nvPr>
        </p:nvSpPr>
        <p:spPr>
          <a:xfrm>
            <a:off x="1036080" y="4777560"/>
            <a:ext cx="5699520" cy="4525920"/>
          </a:xfrm>
          <a:prstGeom prst="rect">
            <a:avLst/>
          </a:prstGeom>
        </p:spPr>
        <p:txBody>
          <a:bodyPr/>
          <a:p>
            <a:endParaRPr b="0" lang="en-US" sz="264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TextShape 1"/>
          <p:cNvSpPr txBox="1"/>
          <p:nvPr/>
        </p:nvSpPr>
        <p:spPr>
          <a:xfrm>
            <a:off x="4404240" y="9555480"/>
            <a:ext cx="3367800" cy="502560"/>
          </a:xfrm>
          <a:prstGeom prst="rect">
            <a:avLst/>
          </a:prstGeom>
          <a:noFill/>
          <a:ln w="9360">
            <a:noFill/>
          </a:ln>
        </p:spPr>
        <p:txBody>
          <a:bodyPr anchor="b"/>
          <a:p>
            <a:pPr algn="r">
              <a:lnSpc>
                <a:spcPct val="100000"/>
              </a:lnSpc>
            </a:pPr>
            <a:fld id="{7BA7B6A5-766A-4726-A201-66094FD43AAE}"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76" name="PlaceHolder 2"/>
          <p:cNvSpPr>
            <a:spLocks noGrp="1"/>
          </p:cNvSpPr>
          <p:nvPr>
            <p:ph type="sldImg"/>
          </p:nvPr>
        </p:nvSpPr>
        <p:spPr>
          <a:xfrm>
            <a:off x="1295280" y="754200"/>
            <a:ext cx="5181120" cy="3771360"/>
          </a:xfrm>
          <a:prstGeom prst="rect">
            <a:avLst/>
          </a:prstGeom>
        </p:spPr>
      </p:sp>
      <p:sp>
        <p:nvSpPr>
          <p:cNvPr id="777" name="PlaceHolder 3"/>
          <p:cNvSpPr>
            <a:spLocks noGrp="1"/>
          </p:cNvSpPr>
          <p:nvPr>
            <p:ph type="body"/>
          </p:nvPr>
        </p:nvSpPr>
        <p:spPr>
          <a:xfrm>
            <a:off x="1036080" y="4777560"/>
            <a:ext cx="5699520" cy="4525920"/>
          </a:xfrm>
          <a:prstGeom prst="rect">
            <a:avLst/>
          </a:prstGeom>
        </p:spPr>
        <p:txBody>
          <a:bodyPr/>
          <a:p>
            <a:endParaRPr b="0" lang="en-US" sz="264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TextShape 1"/>
          <p:cNvSpPr txBox="1"/>
          <p:nvPr/>
        </p:nvSpPr>
        <p:spPr>
          <a:xfrm>
            <a:off x="4404240" y="9555480"/>
            <a:ext cx="3367800" cy="502560"/>
          </a:xfrm>
          <a:prstGeom prst="rect">
            <a:avLst/>
          </a:prstGeom>
          <a:noFill/>
          <a:ln w="9360">
            <a:noFill/>
          </a:ln>
        </p:spPr>
        <p:txBody>
          <a:bodyPr anchor="b"/>
          <a:p>
            <a:pPr algn="r">
              <a:lnSpc>
                <a:spcPct val="100000"/>
              </a:lnSpc>
            </a:pPr>
            <a:fld id="{F7BA7E49-6B19-4F38-86A9-D032BC19D078}"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79" name="PlaceHolder 2"/>
          <p:cNvSpPr>
            <a:spLocks noGrp="1"/>
          </p:cNvSpPr>
          <p:nvPr>
            <p:ph type="sldImg"/>
          </p:nvPr>
        </p:nvSpPr>
        <p:spPr>
          <a:xfrm>
            <a:off x="1295280" y="754200"/>
            <a:ext cx="5181120" cy="3771360"/>
          </a:xfrm>
          <a:prstGeom prst="rect">
            <a:avLst/>
          </a:prstGeom>
        </p:spPr>
      </p:sp>
      <p:sp>
        <p:nvSpPr>
          <p:cNvPr id="780" name="PlaceHolder 3"/>
          <p:cNvSpPr>
            <a:spLocks noGrp="1"/>
          </p:cNvSpPr>
          <p:nvPr>
            <p:ph type="body"/>
          </p:nvPr>
        </p:nvSpPr>
        <p:spPr>
          <a:xfrm>
            <a:off x="1036080" y="4777560"/>
            <a:ext cx="5699520" cy="4525920"/>
          </a:xfrm>
          <a:prstGeom prst="rect">
            <a:avLst/>
          </a:prstGeom>
        </p:spPr>
        <p:txBody>
          <a:bodyPr/>
          <a:p>
            <a:endParaRPr b="0" lang="en-US" sz="291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TextShape 1"/>
          <p:cNvSpPr txBox="1"/>
          <p:nvPr/>
        </p:nvSpPr>
        <p:spPr>
          <a:xfrm>
            <a:off x="4404240" y="9555480"/>
            <a:ext cx="3367800" cy="502560"/>
          </a:xfrm>
          <a:prstGeom prst="rect">
            <a:avLst/>
          </a:prstGeom>
          <a:noFill/>
          <a:ln w="9360">
            <a:noFill/>
          </a:ln>
        </p:spPr>
        <p:txBody>
          <a:bodyPr anchor="b"/>
          <a:p>
            <a:pPr algn="r">
              <a:lnSpc>
                <a:spcPct val="100000"/>
              </a:lnSpc>
            </a:pPr>
            <a:fld id="{B11E3024-41F9-4EC6-B36D-AF69AC67185B}"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82" name="PlaceHolder 2"/>
          <p:cNvSpPr>
            <a:spLocks noGrp="1"/>
          </p:cNvSpPr>
          <p:nvPr>
            <p:ph type="sldImg"/>
          </p:nvPr>
        </p:nvSpPr>
        <p:spPr>
          <a:xfrm>
            <a:off x="1295280" y="754200"/>
            <a:ext cx="5181120" cy="3771360"/>
          </a:xfrm>
          <a:prstGeom prst="rect">
            <a:avLst/>
          </a:prstGeom>
        </p:spPr>
      </p:sp>
      <p:sp>
        <p:nvSpPr>
          <p:cNvPr id="783" name="PlaceHolder 3"/>
          <p:cNvSpPr>
            <a:spLocks noGrp="1"/>
          </p:cNvSpPr>
          <p:nvPr>
            <p:ph type="body"/>
          </p:nvPr>
        </p:nvSpPr>
        <p:spPr>
          <a:xfrm>
            <a:off x="1036080" y="4777560"/>
            <a:ext cx="5699520" cy="4525920"/>
          </a:xfrm>
          <a:prstGeom prst="rect">
            <a:avLst/>
          </a:prstGeom>
        </p:spPr>
        <p:txBody>
          <a:bodyPr/>
          <a:p>
            <a:endParaRPr b="0" lang="en-US" sz="291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TextShape 1"/>
          <p:cNvSpPr txBox="1"/>
          <p:nvPr/>
        </p:nvSpPr>
        <p:spPr>
          <a:xfrm>
            <a:off x="4404240" y="9555480"/>
            <a:ext cx="3367800" cy="502560"/>
          </a:xfrm>
          <a:prstGeom prst="rect">
            <a:avLst/>
          </a:prstGeom>
          <a:noFill/>
          <a:ln w="9360">
            <a:noFill/>
          </a:ln>
        </p:spPr>
        <p:txBody>
          <a:bodyPr anchor="b"/>
          <a:p>
            <a:pPr algn="r">
              <a:lnSpc>
                <a:spcPct val="100000"/>
              </a:lnSpc>
            </a:pPr>
            <a:fld id="{03FF858D-D22A-490E-A6B5-5DEA42AE1EF8}"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85" name="PlaceHolder 2"/>
          <p:cNvSpPr>
            <a:spLocks noGrp="1"/>
          </p:cNvSpPr>
          <p:nvPr>
            <p:ph type="sldImg"/>
          </p:nvPr>
        </p:nvSpPr>
        <p:spPr>
          <a:xfrm>
            <a:off x="1295280" y="754200"/>
            <a:ext cx="5181120" cy="3771360"/>
          </a:xfrm>
          <a:prstGeom prst="rect">
            <a:avLst/>
          </a:prstGeom>
        </p:spPr>
      </p:sp>
      <p:sp>
        <p:nvSpPr>
          <p:cNvPr id="786" name="PlaceHolder 3"/>
          <p:cNvSpPr>
            <a:spLocks noGrp="1"/>
          </p:cNvSpPr>
          <p:nvPr>
            <p:ph type="body"/>
          </p:nvPr>
        </p:nvSpPr>
        <p:spPr>
          <a:xfrm>
            <a:off x="1036080" y="4777560"/>
            <a:ext cx="5699520" cy="4525920"/>
          </a:xfrm>
          <a:prstGeom prst="rect">
            <a:avLst/>
          </a:prstGeom>
        </p:spPr>
        <p:txBody>
          <a:bodyPr/>
          <a:p>
            <a:endParaRPr b="0" lang="en-US" sz="291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TextShape 1"/>
          <p:cNvSpPr txBox="1"/>
          <p:nvPr/>
        </p:nvSpPr>
        <p:spPr>
          <a:xfrm>
            <a:off x="4404240" y="9555480"/>
            <a:ext cx="3367800" cy="502560"/>
          </a:xfrm>
          <a:prstGeom prst="rect">
            <a:avLst/>
          </a:prstGeom>
          <a:noFill/>
          <a:ln w="9360">
            <a:noFill/>
          </a:ln>
        </p:spPr>
        <p:txBody>
          <a:bodyPr anchor="b"/>
          <a:p>
            <a:pPr algn="r">
              <a:lnSpc>
                <a:spcPct val="100000"/>
              </a:lnSpc>
            </a:pPr>
            <a:fld id="{149E7033-1F9F-44AA-8339-FBD3F7C19B91}"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88" name="PlaceHolder 2"/>
          <p:cNvSpPr>
            <a:spLocks noGrp="1"/>
          </p:cNvSpPr>
          <p:nvPr>
            <p:ph type="sldImg"/>
          </p:nvPr>
        </p:nvSpPr>
        <p:spPr>
          <a:xfrm>
            <a:off x="1295280" y="754200"/>
            <a:ext cx="5181120" cy="3771360"/>
          </a:xfrm>
          <a:prstGeom prst="rect">
            <a:avLst/>
          </a:prstGeom>
        </p:spPr>
      </p:sp>
      <p:sp>
        <p:nvSpPr>
          <p:cNvPr id="789" name="PlaceHolder 3"/>
          <p:cNvSpPr>
            <a:spLocks noGrp="1"/>
          </p:cNvSpPr>
          <p:nvPr>
            <p:ph type="body"/>
          </p:nvPr>
        </p:nvSpPr>
        <p:spPr>
          <a:xfrm>
            <a:off x="1036080" y="4777560"/>
            <a:ext cx="5699520" cy="4525920"/>
          </a:xfrm>
          <a:prstGeom prst="rect">
            <a:avLst/>
          </a:prstGeom>
        </p:spPr>
        <p:txBody>
          <a:bodyPr/>
          <a:p>
            <a:endParaRPr b="0" lang="en-US" sz="291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TextShape 1"/>
          <p:cNvSpPr txBox="1"/>
          <p:nvPr/>
        </p:nvSpPr>
        <p:spPr>
          <a:xfrm>
            <a:off x="4404240" y="9555480"/>
            <a:ext cx="3367800" cy="502560"/>
          </a:xfrm>
          <a:prstGeom prst="rect">
            <a:avLst/>
          </a:prstGeom>
          <a:noFill/>
          <a:ln w="9360">
            <a:noFill/>
          </a:ln>
        </p:spPr>
        <p:txBody>
          <a:bodyPr anchor="b"/>
          <a:p>
            <a:pPr algn="r">
              <a:lnSpc>
                <a:spcPct val="100000"/>
              </a:lnSpc>
            </a:pPr>
            <a:fld id="{A3F92186-8440-476F-8E27-7FCA33124524}"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58" name="PlaceHolder 2"/>
          <p:cNvSpPr>
            <a:spLocks noGrp="1"/>
          </p:cNvSpPr>
          <p:nvPr>
            <p:ph type="sldImg"/>
          </p:nvPr>
        </p:nvSpPr>
        <p:spPr>
          <a:xfrm>
            <a:off x="1295280" y="754200"/>
            <a:ext cx="5181120" cy="3771360"/>
          </a:xfrm>
          <a:prstGeom prst="rect">
            <a:avLst/>
          </a:prstGeom>
        </p:spPr>
      </p:sp>
      <p:sp>
        <p:nvSpPr>
          <p:cNvPr id="759" name="PlaceHolder 3"/>
          <p:cNvSpPr>
            <a:spLocks noGrp="1"/>
          </p:cNvSpPr>
          <p:nvPr>
            <p:ph type="body"/>
          </p:nvPr>
        </p:nvSpPr>
        <p:spPr>
          <a:xfrm>
            <a:off x="1036080" y="4777560"/>
            <a:ext cx="5699520" cy="4525920"/>
          </a:xfrm>
          <a:prstGeom prst="rect">
            <a:avLst/>
          </a:prstGeom>
        </p:spPr>
        <p:txBody>
          <a:bodyPr/>
          <a:p>
            <a:endParaRPr b="0" lang="en-US" sz="291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TextShape 1"/>
          <p:cNvSpPr txBox="1"/>
          <p:nvPr/>
        </p:nvSpPr>
        <p:spPr>
          <a:xfrm>
            <a:off x="4404240" y="9555480"/>
            <a:ext cx="3367800" cy="502560"/>
          </a:xfrm>
          <a:prstGeom prst="rect">
            <a:avLst/>
          </a:prstGeom>
          <a:noFill/>
          <a:ln w="9360">
            <a:noFill/>
          </a:ln>
        </p:spPr>
        <p:txBody>
          <a:bodyPr anchor="b"/>
          <a:p>
            <a:pPr algn="r">
              <a:lnSpc>
                <a:spcPct val="100000"/>
              </a:lnSpc>
            </a:pPr>
            <a:fld id="{DE32AE5A-609B-4B81-B0AA-E8C138B28150}"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91" name="PlaceHolder 2"/>
          <p:cNvSpPr>
            <a:spLocks noGrp="1"/>
          </p:cNvSpPr>
          <p:nvPr>
            <p:ph type="sldImg"/>
          </p:nvPr>
        </p:nvSpPr>
        <p:spPr>
          <a:xfrm>
            <a:off x="1295280" y="754200"/>
            <a:ext cx="5181120" cy="3771360"/>
          </a:xfrm>
          <a:prstGeom prst="rect">
            <a:avLst/>
          </a:prstGeom>
        </p:spPr>
      </p:sp>
      <p:sp>
        <p:nvSpPr>
          <p:cNvPr id="792" name="PlaceHolder 3"/>
          <p:cNvSpPr>
            <a:spLocks noGrp="1"/>
          </p:cNvSpPr>
          <p:nvPr>
            <p:ph type="body"/>
          </p:nvPr>
        </p:nvSpPr>
        <p:spPr>
          <a:xfrm>
            <a:off x="1036080" y="4777560"/>
            <a:ext cx="5699520" cy="4525920"/>
          </a:xfrm>
          <a:prstGeom prst="rect">
            <a:avLst/>
          </a:prstGeom>
        </p:spPr>
        <p:txBody>
          <a:bodyPr/>
          <a:p>
            <a:endParaRPr b="0" lang="en-US" sz="291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TextShape 1"/>
          <p:cNvSpPr txBox="1"/>
          <p:nvPr/>
        </p:nvSpPr>
        <p:spPr>
          <a:xfrm>
            <a:off x="4404240" y="9555480"/>
            <a:ext cx="3367800" cy="502560"/>
          </a:xfrm>
          <a:prstGeom prst="rect">
            <a:avLst/>
          </a:prstGeom>
          <a:noFill/>
          <a:ln w="9360">
            <a:noFill/>
          </a:ln>
        </p:spPr>
        <p:txBody>
          <a:bodyPr anchor="b"/>
          <a:p>
            <a:pPr algn="r">
              <a:lnSpc>
                <a:spcPct val="100000"/>
              </a:lnSpc>
            </a:pPr>
            <a:fld id="{B1A9130B-3408-4219-AFF6-50B251EB309A}"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94" name="PlaceHolder 2"/>
          <p:cNvSpPr>
            <a:spLocks noGrp="1"/>
          </p:cNvSpPr>
          <p:nvPr>
            <p:ph type="sldImg"/>
          </p:nvPr>
        </p:nvSpPr>
        <p:spPr>
          <a:xfrm>
            <a:off x="1295280" y="754200"/>
            <a:ext cx="5181120" cy="3771360"/>
          </a:xfrm>
          <a:prstGeom prst="rect">
            <a:avLst/>
          </a:prstGeom>
        </p:spPr>
      </p:sp>
      <p:sp>
        <p:nvSpPr>
          <p:cNvPr id="795" name="PlaceHolder 3"/>
          <p:cNvSpPr>
            <a:spLocks noGrp="1"/>
          </p:cNvSpPr>
          <p:nvPr>
            <p:ph type="body"/>
          </p:nvPr>
        </p:nvSpPr>
        <p:spPr>
          <a:xfrm>
            <a:off x="1036080" y="4777560"/>
            <a:ext cx="5699520" cy="4525920"/>
          </a:xfrm>
          <a:prstGeom prst="rect">
            <a:avLst/>
          </a:prstGeom>
        </p:spPr>
        <p:txBody>
          <a:bodyPr/>
          <a:p>
            <a:endParaRPr b="0" lang="en-US" sz="264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TextShape 1"/>
          <p:cNvSpPr txBox="1"/>
          <p:nvPr/>
        </p:nvSpPr>
        <p:spPr>
          <a:xfrm>
            <a:off x="4404240" y="9555480"/>
            <a:ext cx="3367800" cy="502560"/>
          </a:xfrm>
          <a:prstGeom prst="rect">
            <a:avLst/>
          </a:prstGeom>
          <a:noFill/>
          <a:ln w="9360">
            <a:noFill/>
          </a:ln>
        </p:spPr>
        <p:txBody>
          <a:bodyPr anchor="b"/>
          <a:p>
            <a:pPr algn="r">
              <a:lnSpc>
                <a:spcPct val="100000"/>
              </a:lnSpc>
            </a:pPr>
            <a:fld id="{79A581F4-BDCC-44A2-99FB-35A8A9C67247}"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97" name="PlaceHolder 2"/>
          <p:cNvSpPr>
            <a:spLocks noGrp="1"/>
          </p:cNvSpPr>
          <p:nvPr>
            <p:ph type="sldImg"/>
          </p:nvPr>
        </p:nvSpPr>
        <p:spPr>
          <a:xfrm>
            <a:off x="1295280" y="754200"/>
            <a:ext cx="5181120" cy="3771360"/>
          </a:xfrm>
          <a:prstGeom prst="rect">
            <a:avLst/>
          </a:prstGeom>
        </p:spPr>
      </p:sp>
      <p:sp>
        <p:nvSpPr>
          <p:cNvPr id="798" name="PlaceHolder 3"/>
          <p:cNvSpPr>
            <a:spLocks noGrp="1"/>
          </p:cNvSpPr>
          <p:nvPr>
            <p:ph type="body"/>
          </p:nvPr>
        </p:nvSpPr>
        <p:spPr>
          <a:xfrm>
            <a:off x="1036080" y="4777560"/>
            <a:ext cx="5699520" cy="4525920"/>
          </a:xfrm>
          <a:prstGeom prst="rect">
            <a:avLst/>
          </a:prstGeom>
        </p:spPr>
        <p:txBody>
          <a:bodyPr/>
          <a:p>
            <a:endParaRPr b="0" lang="en-US" sz="291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TextShape 1"/>
          <p:cNvSpPr txBox="1"/>
          <p:nvPr/>
        </p:nvSpPr>
        <p:spPr>
          <a:xfrm>
            <a:off x="4404240" y="9555480"/>
            <a:ext cx="3367800" cy="502560"/>
          </a:xfrm>
          <a:prstGeom prst="rect">
            <a:avLst/>
          </a:prstGeom>
          <a:noFill/>
          <a:ln w="9360">
            <a:noFill/>
          </a:ln>
        </p:spPr>
        <p:txBody>
          <a:bodyPr anchor="b"/>
          <a:p>
            <a:pPr algn="r">
              <a:lnSpc>
                <a:spcPct val="100000"/>
              </a:lnSpc>
            </a:pPr>
            <a:fld id="{A0415E75-B87C-4EA6-B0C0-49F37A7E3458}"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800" name="PlaceHolder 2"/>
          <p:cNvSpPr>
            <a:spLocks noGrp="1"/>
          </p:cNvSpPr>
          <p:nvPr>
            <p:ph type="sldImg"/>
          </p:nvPr>
        </p:nvSpPr>
        <p:spPr>
          <a:xfrm>
            <a:off x="1295280" y="754200"/>
            <a:ext cx="5181120" cy="3771360"/>
          </a:xfrm>
          <a:prstGeom prst="rect">
            <a:avLst/>
          </a:prstGeom>
        </p:spPr>
      </p:sp>
      <p:sp>
        <p:nvSpPr>
          <p:cNvPr id="801" name="PlaceHolder 3"/>
          <p:cNvSpPr>
            <a:spLocks noGrp="1"/>
          </p:cNvSpPr>
          <p:nvPr>
            <p:ph type="body"/>
          </p:nvPr>
        </p:nvSpPr>
        <p:spPr>
          <a:xfrm>
            <a:off x="1036080" y="4777560"/>
            <a:ext cx="5699520" cy="4525920"/>
          </a:xfrm>
          <a:prstGeom prst="rect">
            <a:avLst/>
          </a:prstGeom>
        </p:spPr>
        <p:txBody>
          <a:bodyPr/>
          <a:p>
            <a:endParaRPr b="0" lang="en-US" sz="264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TextShape 1"/>
          <p:cNvSpPr txBox="1"/>
          <p:nvPr/>
        </p:nvSpPr>
        <p:spPr>
          <a:xfrm>
            <a:off x="4404240" y="9555480"/>
            <a:ext cx="3367800" cy="502560"/>
          </a:xfrm>
          <a:prstGeom prst="rect">
            <a:avLst/>
          </a:prstGeom>
          <a:noFill/>
          <a:ln w="9360">
            <a:noFill/>
          </a:ln>
        </p:spPr>
        <p:txBody>
          <a:bodyPr anchor="b"/>
          <a:p>
            <a:pPr algn="r">
              <a:lnSpc>
                <a:spcPct val="100000"/>
              </a:lnSpc>
            </a:pPr>
            <a:fld id="{AADD0BB3-7279-4116-A690-0E594D6BB4F3}"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803" name="PlaceHolder 2"/>
          <p:cNvSpPr>
            <a:spLocks noGrp="1"/>
          </p:cNvSpPr>
          <p:nvPr>
            <p:ph type="sldImg"/>
          </p:nvPr>
        </p:nvSpPr>
        <p:spPr>
          <a:xfrm>
            <a:off x="1295280" y="754200"/>
            <a:ext cx="5181120" cy="3771360"/>
          </a:xfrm>
          <a:prstGeom prst="rect">
            <a:avLst/>
          </a:prstGeom>
        </p:spPr>
      </p:sp>
      <p:sp>
        <p:nvSpPr>
          <p:cNvPr id="804" name="PlaceHolder 3"/>
          <p:cNvSpPr>
            <a:spLocks noGrp="1"/>
          </p:cNvSpPr>
          <p:nvPr>
            <p:ph type="body"/>
          </p:nvPr>
        </p:nvSpPr>
        <p:spPr>
          <a:xfrm>
            <a:off x="1036080" y="4777560"/>
            <a:ext cx="5699520" cy="4525920"/>
          </a:xfrm>
          <a:prstGeom prst="rect">
            <a:avLst/>
          </a:prstGeom>
        </p:spPr>
        <p:txBody>
          <a:bodyPr/>
          <a:p>
            <a:endParaRPr b="0" lang="en-US" sz="264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TextShape 1"/>
          <p:cNvSpPr txBox="1"/>
          <p:nvPr/>
        </p:nvSpPr>
        <p:spPr>
          <a:xfrm>
            <a:off x="4404240" y="9555480"/>
            <a:ext cx="3367800" cy="502560"/>
          </a:xfrm>
          <a:prstGeom prst="rect">
            <a:avLst/>
          </a:prstGeom>
          <a:noFill/>
          <a:ln w="9360">
            <a:noFill/>
          </a:ln>
        </p:spPr>
        <p:txBody>
          <a:bodyPr anchor="b"/>
          <a:p>
            <a:pPr algn="r">
              <a:lnSpc>
                <a:spcPct val="100000"/>
              </a:lnSpc>
            </a:pPr>
            <a:fld id="{6BDDE073-90B0-4F5E-ABE9-12843100E754}"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806" name="PlaceHolder 2"/>
          <p:cNvSpPr>
            <a:spLocks noGrp="1"/>
          </p:cNvSpPr>
          <p:nvPr>
            <p:ph type="sldImg"/>
          </p:nvPr>
        </p:nvSpPr>
        <p:spPr>
          <a:xfrm>
            <a:off x="1295280" y="754200"/>
            <a:ext cx="5181120" cy="3771360"/>
          </a:xfrm>
          <a:prstGeom prst="rect">
            <a:avLst/>
          </a:prstGeom>
        </p:spPr>
      </p:sp>
      <p:sp>
        <p:nvSpPr>
          <p:cNvPr id="807" name="PlaceHolder 3"/>
          <p:cNvSpPr>
            <a:spLocks noGrp="1"/>
          </p:cNvSpPr>
          <p:nvPr>
            <p:ph type="body"/>
          </p:nvPr>
        </p:nvSpPr>
        <p:spPr>
          <a:xfrm>
            <a:off x="1036080" y="4777560"/>
            <a:ext cx="5699520" cy="4525920"/>
          </a:xfrm>
          <a:prstGeom prst="rect">
            <a:avLst/>
          </a:prstGeom>
        </p:spPr>
        <p:txBody>
          <a:bodyPr/>
          <a:p>
            <a:endParaRPr b="0" lang="en-US" sz="291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TextShape 1"/>
          <p:cNvSpPr txBox="1"/>
          <p:nvPr/>
        </p:nvSpPr>
        <p:spPr>
          <a:xfrm>
            <a:off x="4404240" y="9555480"/>
            <a:ext cx="3367800" cy="502560"/>
          </a:xfrm>
          <a:prstGeom prst="rect">
            <a:avLst/>
          </a:prstGeom>
          <a:noFill/>
          <a:ln w="9360">
            <a:noFill/>
          </a:ln>
        </p:spPr>
        <p:txBody>
          <a:bodyPr anchor="b"/>
          <a:p>
            <a:pPr algn="r">
              <a:lnSpc>
                <a:spcPct val="100000"/>
              </a:lnSpc>
            </a:pPr>
            <a:fld id="{12ECFFE9-1D85-4177-8BE3-AC03F74245BA}"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809" name="PlaceHolder 2"/>
          <p:cNvSpPr>
            <a:spLocks noGrp="1"/>
          </p:cNvSpPr>
          <p:nvPr>
            <p:ph type="sldImg"/>
          </p:nvPr>
        </p:nvSpPr>
        <p:spPr>
          <a:xfrm>
            <a:off x="1295280" y="754200"/>
            <a:ext cx="5181120" cy="3771360"/>
          </a:xfrm>
          <a:prstGeom prst="rect">
            <a:avLst/>
          </a:prstGeom>
        </p:spPr>
      </p:sp>
      <p:sp>
        <p:nvSpPr>
          <p:cNvPr id="810" name="PlaceHolder 3"/>
          <p:cNvSpPr>
            <a:spLocks noGrp="1"/>
          </p:cNvSpPr>
          <p:nvPr>
            <p:ph type="body"/>
          </p:nvPr>
        </p:nvSpPr>
        <p:spPr>
          <a:xfrm>
            <a:off x="1036080" y="4777560"/>
            <a:ext cx="5699520" cy="4525920"/>
          </a:xfrm>
          <a:prstGeom prst="rect">
            <a:avLst/>
          </a:prstGeom>
        </p:spPr>
        <p:txBody>
          <a:bodyPr/>
          <a:p>
            <a:endParaRPr b="0" lang="en-US" sz="264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sldImg"/>
          </p:nvPr>
        </p:nvSpPr>
        <p:spPr>
          <a:xfrm>
            <a:off x="1295280" y="754200"/>
            <a:ext cx="5181120" cy="3771360"/>
          </a:xfrm>
          <a:prstGeom prst="rect">
            <a:avLst/>
          </a:prstGeom>
        </p:spPr>
      </p:sp>
      <p:sp>
        <p:nvSpPr>
          <p:cNvPr id="812" name="PlaceHolder 2"/>
          <p:cNvSpPr>
            <a:spLocks noGrp="1"/>
          </p:cNvSpPr>
          <p:nvPr>
            <p:ph type="body"/>
          </p:nvPr>
        </p:nvSpPr>
        <p:spPr>
          <a:xfrm>
            <a:off x="1036080" y="4777560"/>
            <a:ext cx="5699520" cy="4525920"/>
          </a:xfrm>
          <a:prstGeom prst="rect">
            <a:avLst/>
          </a:prstGeom>
        </p:spPr>
        <p:txBody>
          <a:bodyPr/>
          <a:p>
            <a:endParaRPr b="0" lang="en-US" sz="2640" spc="-1" strike="noStrike">
              <a:latin typeface="Arial"/>
            </a:endParaRPr>
          </a:p>
        </p:txBody>
      </p:sp>
      <p:sp>
        <p:nvSpPr>
          <p:cNvPr id="813" name="TextShape 3"/>
          <p:cNvSpPr txBox="1"/>
          <p:nvPr/>
        </p:nvSpPr>
        <p:spPr>
          <a:xfrm>
            <a:off x="4404240" y="9555480"/>
            <a:ext cx="3367800" cy="502560"/>
          </a:xfrm>
          <a:prstGeom prst="rect">
            <a:avLst/>
          </a:prstGeom>
          <a:noFill/>
          <a:ln w="9360">
            <a:noFill/>
          </a:ln>
        </p:spPr>
        <p:txBody>
          <a:bodyPr anchor="b"/>
          <a:p>
            <a:pPr algn="r">
              <a:lnSpc>
                <a:spcPct val="100000"/>
              </a:lnSpc>
            </a:pPr>
            <a:fld id="{EC57731C-F145-4699-978F-83140228F88F}"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TextShape 1"/>
          <p:cNvSpPr txBox="1"/>
          <p:nvPr/>
        </p:nvSpPr>
        <p:spPr>
          <a:xfrm>
            <a:off x="4404240" y="9555480"/>
            <a:ext cx="3367800" cy="502560"/>
          </a:xfrm>
          <a:prstGeom prst="rect">
            <a:avLst/>
          </a:prstGeom>
          <a:noFill/>
          <a:ln w="9360">
            <a:noFill/>
          </a:ln>
        </p:spPr>
        <p:txBody>
          <a:bodyPr anchor="b"/>
          <a:p>
            <a:pPr algn="r">
              <a:lnSpc>
                <a:spcPct val="100000"/>
              </a:lnSpc>
            </a:pPr>
            <a:fld id="{409A4965-C2AA-44BB-A5A6-68F3EF4ED1C0}"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815" name="PlaceHolder 2"/>
          <p:cNvSpPr>
            <a:spLocks noGrp="1"/>
          </p:cNvSpPr>
          <p:nvPr>
            <p:ph type="sldImg"/>
          </p:nvPr>
        </p:nvSpPr>
        <p:spPr>
          <a:xfrm>
            <a:off x="1295280" y="754200"/>
            <a:ext cx="5181120" cy="3771360"/>
          </a:xfrm>
          <a:prstGeom prst="rect">
            <a:avLst/>
          </a:prstGeom>
        </p:spPr>
      </p:sp>
      <p:sp>
        <p:nvSpPr>
          <p:cNvPr id="816" name="PlaceHolder 3"/>
          <p:cNvSpPr>
            <a:spLocks noGrp="1"/>
          </p:cNvSpPr>
          <p:nvPr>
            <p:ph type="body"/>
          </p:nvPr>
        </p:nvSpPr>
        <p:spPr>
          <a:xfrm>
            <a:off x="1036080" y="4777560"/>
            <a:ext cx="5699520" cy="4525920"/>
          </a:xfrm>
          <a:prstGeom prst="rect">
            <a:avLst/>
          </a:prstGeom>
        </p:spPr>
        <p:txBody>
          <a:bodyPr/>
          <a:p>
            <a:endParaRPr b="0" lang="en-US" sz="264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TextShape 1"/>
          <p:cNvSpPr txBox="1"/>
          <p:nvPr/>
        </p:nvSpPr>
        <p:spPr>
          <a:xfrm>
            <a:off x="4404240" y="9555480"/>
            <a:ext cx="3367800" cy="502560"/>
          </a:xfrm>
          <a:prstGeom prst="rect">
            <a:avLst/>
          </a:prstGeom>
          <a:noFill/>
          <a:ln w="9360">
            <a:noFill/>
          </a:ln>
        </p:spPr>
        <p:txBody>
          <a:bodyPr anchor="b"/>
          <a:p>
            <a:pPr algn="r">
              <a:lnSpc>
                <a:spcPct val="100000"/>
              </a:lnSpc>
            </a:pPr>
            <a:fld id="{75F40829-F1FC-4ADD-9A9E-86E7317D5409}"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61" name="PlaceHolder 2"/>
          <p:cNvSpPr>
            <a:spLocks noGrp="1"/>
          </p:cNvSpPr>
          <p:nvPr>
            <p:ph type="sldImg"/>
          </p:nvPr>
        </p:nvSpPr>
        <p:spPr>
          <a:xfrm>
            <a:off x="1295280" y="754200"/>
            <a:ext cx="5181120" cy="3771360"/>
          </a:xfrm>
          <a:prstGeom prst="rect">
            <a:avLst/>
          </a:prstGeom>
        </p:spPr>
      </p:sp>
      <p:sp>
        <p:nvSpPr>
          <p:cNvPr id="762" name="PlaceHolder 3"/>
          <p:cNvSpPr>
            <a:spLocks noGrp="1"/>
          </p:cNvSpPr>
          <p:nvPr>
            <p:ph type="body"/>
          </p:nvPr>
        </p:nvSpPr>
        <p:spPr>
          <a:xfrm>
            <a:off x="1036080" y="4777560"/>
            <a:ext cx="5699520" cy="4525920"/>
          </a:xfrm>
          <a:prstGeom prst="rect">
            <a:avLst/>
          </a:prstGeom>
        </p:spPr>
        <p:txBody>
          <a:bodyPr/>
          <a:p>
            <a:endParaRPr b="0" lang="en-US" sz="264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TextShape 1"/>
          <p:cNvSpPr txBox="1"/>
          <p:nvPr/>
        </p:nvSpPr>
        <p:spPr>
          <a:xfrm>
            <a:off x="4404240" y="9555480"/>
            <a:ext cx="3367800" cy="502560"/>
          </a:xfrm>
          <a:prstGeom prst="rect">
            <a:avLst/>
          </a:prstGeom>
          <a:noFill/>
          <a:ln w="9360">
            <a:noFill/>
          </a:ln>
        </p:spPr>
        <p:txBody>
          <a:bodyPr anchor="b"/>
          <a:p>
            <a:pPr algn="r">
              <a:lnSpc>
                <a:spcPct val="100000"/>
              </a:lnSpc>
            </a:pPr>
            <a:fld id="{BD849BB1-6349-4068-BEA0-A65F795611D4}"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64" name="PlaceHolder 2"/>
          <p:cNvSpPr>
            <a:spLocks noGrp="1"/>
          </p:cNvSpPr>
          <p:nvPr>
            <p:ph type="sldImg"/>
          </p:nvPr>
        </p:nvSpPr>
        <p:spPr>
          <a:xfrm>
            <a:off x="1295280" y="754200"/>
            <a:ext cx="5181120" cy="3771360"/>
          </a:xfrm>
          <a:prstGeom prst="rect">
            <a:avLst/>
          </a:prstGeom>
        </p:spPr>
      </p:sp>
      <p:sp>
        <p:nvSpPr>
          <p:cNvPr id="765" name="PlaceHolder 3"/>
          <p:cNvSpPr>
            <a:spLocks noGrp="1"/>
          </p:cNvSpPr>
          <p:nvPr>
            <p:ph type="body"/>
          </p:nvPr>
        </p:nvSpPr>
        <p:spPr>
          <a:xfrm>
            <a:off x="1036080" y="4777560"/>
            <a:ext cx="5699520" cy="4525920"/>
          </a:xfrm>
          <a:prstGeom prst="rect">
            <a:avLst/>
          </a:prstGeom>
        </p:spPr>
        <p:txBody>
          <a:bodyPr/>
          <a:p>
            <a:endParaRPr b="0" lang="en-US" sz="291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TextShape 1"/>
          <p:cNvSpPr txBox="1"/>
          <p:nvPr/>
        </p:nvSpPr>
        <p:spPr>
          <a:xfrm>
            <a:off x="4404240" y="9555480"/>
            <a:ext cx="3367800" cy="502560"/>
          </a:xfrm>
          <a:prstGeom prst="rect">
            <a:avLst/>
          </a:prstGeom>
          <a:noFill/>
          <a:ln w="9360">
            <a:noFill/>
          </a:ln>
        </p:spPr>
        <p:txBody>
          <a:bodyPr anchor="b"/>
          <a:p>
            <a:pPr algn="r">
              <a:lnSpc>
                <a:spcPct val="100000"/>
              </a:lnSpc>
            </a:pPr>
            <a:fld id="{F1DFECB6-6698-4DDE-AEC9-402FAB27DA4A}"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67" name="PlaceHolder 2"/>
          <p:cNvSpPr>
            <a:spLocks noGrp="1"/>
          </p:cNvSpPr>
          <p:nvPr>
            <p:ph type="sldImg"/>
          </p:nvPr>
        </p:nvSpPr>
        <p:spPr>
          <a:xfrm>
            <a:off x="1295280" y="754200"/>
            <a:ext cx="5181120" cy="3771360"/>
          </a:xfrm>
          <a:prstGeom prst="rect">
            <a:avLst/>
          </a:prstGeom>
        </p:spPr>
      </p:sp>
      <p:sp>
        <p:nvSpPr>
          <p:cNvPr id="768" name="PlaceHolder 3"/>
          <p:cNvSpPr>
            <a:spLocks noGrp="1"/>
          </p:cNvSpPr>
          <p:nvPr>
            <p:ph type="body"/>
          </p:nvPr>
        </p:nvSpPr>
        <p:spPr>
          <a:xfrm>
            <a:off x="1036080" y="4777560"/>
            <a:ext cx="5699520" cy="4525920"/>
          </a:xfrm>
          <a:prstGeom prst="rect">
            <a:avLst/>
          </a:prstGeom>
        </p:spPr>
        <p:txBody>
          <a:bodyPr/>
          <a:p>
            <a:endParaRPr b="0" lang="en-US" sz="264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TextShape 1"/>
          <p:cNvSpPr txBox="1"/>
          <p:nvPr/>
        </p:nvSpPr>
        <p:spPr>
          <a:xfrm>
            <a:off x="4404240" y="9555480"/>
            <a:ext cx="3367800" cy="502560"/>
          </a:xfrm>
          <a:prstGeom prst="rect">
            <a:avLst/>
          </a:prstGeom>
          <a:noFill/>
          <a:ln w="9360">
            <a:noFill/>
          </a:ln>
        </p:spPr>
        <p:txBody>
          <a:bodyPr anchor="b"/>
          <a:p>
            <a:pPr algn="r">
              <a:lnSpc>
                <a:spcPct val="100000"/>
              </a:lnSpc>
            </a:pPr>
            <a:fld id="{BDD52580-1A4A-4631-9244-02FEFB01A93F}"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770" name="PlaceHolder 2"/>
          <p:cNvSpPr>
            <a:spLocks noGrp="1"/>
          </p:cNvSpPr>
          <p:nvPr>
            <p:ph type="sldImg"/>
          </p:nvPr>
        </p:nvSpPr>
        <p:spPr>
          <a:xfrm>
            <a:off x="1295280" y="754200"/>
            <a:ext cx="5181120" cy="3771360"/>
          </a:xfrm>
          <a:prstGeom prst="rect">
            <a:avLst/>
          </a:prstGeom>
        </p:spPr>
      </p:sp>
      <p:sp>
        <p:nvSpPr>
          <p:cNvPr id="771" name="PlaceHolder 3"/>
          <p:cNvSpPr>
            <a:spLocks noGrp="1"/>
          </p:cNvSpPr>
          <p:nvPr>
            <p:ph type="body"/>
          </p:nvPr>
        </p:nvSpPr>
        <p:spPr>
          <a:xfrm>
            <a:off x="1036080" y="4777560"/>
            <a:ext cx="5699520" cy="4525920"/>
          </a:xfrm>
          <a:prstGeom prst="rect">
            <a:avLst/>
          </a:prstGeom>
        </p:spPr>
        <p:txBody>
          <a:bodyPr/>
          <a:p>
            <a:endParaRPr b="0" lang="en-US" sz="264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27" name="PlaceHolder 2"/>
          <p:cNvSpPr>
            <a:spLocks noGrp="1"/>
          </p:cNvSpPr>
          <p:nvPr>
            <p:ph type="body"/>
          </p:nvPr>
        </p:nvSpPr>
        <p:spPr>
          <a:xfrm>
            <a:off x="756000" y="163764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28" name="PlaceHolder 3"/>
          <p:cNvSpPr>
            <a:spLocks noGrp="1"/>
          </p:cNvSpPr>
          <p:nvPr>
            <p:ph type="body"/>
          </p:nvPr>
        </p:nvSpPr>
        <p:spPr>
          <a:xfrm>
            <a:off x="756000" y="341460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30"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31"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32" name="PlaceHolder 4"/>
          <p:cNvSpPr>
            <a:spLocks noGrp="1"/>
          </p:cNvSpPr>
          <p:nvPr>
            <p:ph type="body"/>
          </p:nvPr>
        </p:nvSpPr>
        <p:spPr>
          <a:xfrm>
            <a:off x="7560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33" name="PlaceHolder 5"/>
          <p:cNvSpPr>
            <a:spLocks noGrp="1"/>
          </p:cNvSpPr>
          <p:nvPr>
            <p:ph type="body"/>
          </p:nvPr>
        </p:nvSpPr>
        <p:spPr>
          <a:xfrm>
            <a:off x="51462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35" name="PlaceHolder 2"/>
          <p:cNvSpPr>
            <a:spLocks noGrp="1"/>
          </p:cNvSpPr>
          <p:nvPr>
            <p:ph type="body"/>
          </p:nvPr>
        </p:nvSpPr>
        <p:spPr>
          <a:xfrm>
            <a:off x="75600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36" name="PlaceHolder 3"/>
          <p:cNvSpPr>
            <a:spLocks noGrp="1"/>
          </p:cNvSpPr>
          <p:nvPr>
            <p:ph type="body"/>
          </p:nvPr>
        </p:nvSpPr>
        <p:spPr>
          <a:xfrm>
            <a:off x="365292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37" name="PlaceHolder 4"/>
          <p:cNvSpPr>
            <a:spLocks noGrp="1"/>
          </p:cNvSpPr>
          <p:nvPr>
            <p:ph type="body"/>
          </p:nvPr>
        </p:nvSpPr>
        <p:spPr>
          <a:xfrm>
            <a:off x="654984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38" name="PlaceHolder 5"/>
          <p:cNvSpPr>
            <a:spLocks noGrp="1"/>
          </p:cNvSpPr>
          <p:nvPr>
            <p:ph type="body"/>
          </p:nvPr>
        </p:nvSpPr>
        <p:spPr>
          <a:xfrm>
            <a:off x="75600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39" name="PlaceHolder 6"/>
          <p:cNvSpPr>
            <a:spLocks noGrp="1"/>
          </p:cNvSpPr>
          <p:nvPr>
            <p:ph type="body"/>
          </p:nvPr>
        </p:nvSpPr>
        <p:spPr>
          <a:xfrm>
            <a:off x="365292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40" name="PlaceHolder 7"/>
          <p:cNvSpPr>
            <a:spLocks noGrp="1"/>
          </p:cNvSpPr>
          <p:nvPr>
            <p:ph type="body"/>
          </p:nvPr>
        </p:nvSpPr>
        <p:spPr>
          <a:xfrm>
            <a:off x="654984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49" name="PlaceHolder 2"/>
          <p:cNvSpPr>
            <a:spLocks noGrp="1"/>
          </p:cNvSpPr>
          <p:nvPr>
            <p:ph type="subTitle"/>
          </p:nvPr>
        </p:nvSpPr>
        <p:spPr>
          <a:xfrm>
            <a:off x="756000" y="1637640"/>
            <a:ext cx="8567640" cy="3401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51" name="PlaceHolder 2"/>
          <p:cNvSpPr>
            <a:spLocks noGrp="1"/>
          </p:cNvSpPr>
          <p:nvPr>
            <p:ph type="body"/>
          </p:nvPr>
        </p:nvSpPr>
        <p:spPr>
          <a:xfrm>
            <a:off x="756000" y="1637640"/>
            <a:ext cx="8567640" cy="340164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53" name="PlaceHolder 2"/>
          <p:cNvSpPr>
            <a:spLocks noGrp="1"/>
          </p:cNvSpPr>
          <p:nvPr>
            <p:ph type="body"/>
          </p:nvPr>
        </p:nvSpPr>
        <p:spPr>
          <a:xfrm>
            <a:off x="7560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54" name="PlaceHolder 3"/>
          <p:cNvSpPr>
            <a:spLocks noGrp="1"/>
          </p:cNvSpPr>
          <p:nvPr>
            <p:ph type="body"/>
          </p:nvPr>
        </p:nvSpPr>
        <p:spPr>
          <a:xfrm>
            <a:off x="51462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19760" y="314640"/>
            <a:ext cx="9239400" cy="2628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58"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59" name="PlaceHolder 3"/>
          <p:cNvSpPr>
            <a:spLocks noGrp="1"/>
          </p:cNvSpPr>
          <p:nvPr>
            <p:ph type="body"/>
          </p:nvPr>
        </p:nvSpPr>
        <p:spPr>
          <a:xfrm>
            <a:off x="51462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60" name="PlaceHolder 4"/>
          <p:cNvSpPr>
            <a:spLocks noGrp="1"/>
          </p:cNvSpPr>
          <p:nvPr>
            <p:ph type="body"/>
          </p:nvPr>
        </p:nvSpPr>
        <p:spPr>
          <a:xfrm>
            <a:off x="7560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6" name="PlaceHolder 2"/>
          <p:cNvSpPr>
            <a:spLocks noGrp="1"/>
          </p:cNvSpPr>
          <p:nvPr>
            <p:ph type="subTitle"/>
          </p:nvPr>
        </p:nvSpPr>
        <p:spPr>
          <a:xfrm>
            <a:off x="756000" y="1637640"/>
            <a:ext cx="8567640" cy="3401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62" name="PlaceHolder 2"/>
          <p:cNvSpPr>
            <a:spLocks noGrp="1"/>
          </p:cNvSpPr>
          <p:nvPr>
            <p:ph type="body"/>
          </p:nvPr>
        </p:nvSpPr>
        <p:spPr>
          <a:xfrm>
            <a:off x="7560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63"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64" name="PlaceHolder 4"/>
          <p:cNvSpPr>
            <a:spLocks noGrp="1"/>
          </p:cNvSpPr>
          <p:nvPr>
            <p:ph type="body"/>
          </p:nvPr>
        </p:nvSpPr>
        <p:spPr>
          <a:xfrm>
            <a:off x="51462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66"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67"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68" name="PlaceHolder 4"/>
          <p:cNvSpPr>
            <a:spLocks noGrp="1"/>
          </p:cNvSpPr>
          <p:nvPr>
            <p:ph type="body"/>
          </p:nvPr>
        </p:nvSpPr>
        <p:spPr>
          <a:xfrm>
            <a:off x="756000" y="341460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70" name="PlaceHolder 2"/>
          <p:cNvSpPr>
            <a:spLocks noGrp="1"/>
          </p:cNvSpPr>
          <p:nvPr>
            <p:ph type="body"/>
          </p:nvPr>
        </p:nvSpPr>
        <p:spPr>
          <a:xfrm>
            <a:off x="756000" y="163764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71" name="PlaceHolder 3"/>
          <p:cNvSpPr>
            <a:spLocks noGrp="1"/>
          </p:cNvSpPr>
          <p:nvPr>
            <p:ph type="body"/>
          </p:nvPr>
        </p:nvSpPr>
        <p:spPr>
          <a:xfrm>
            <a:off x="756000" y="341460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73"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74"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75" name="PlaceHolder 4"/>
          <p:cNvSpPr>
            <a:spLocks noGrp="1"/>
          </p:cNvSpPr>
          <p:nvPr>
            <p:ph type="body"/>
          </p:nvPr>
        </p:nvSpPr>
        <p:spPr>
          <a:xfrm>
            <a:off x="7560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76" name="PlaceHolder 5"/>
          <p:cNvSpPr>
            <a:spLocks noGrp="1"/>
          </p:cNvSpPr>
          <p:nvPr>
            <p:ph type="body"/>
          </p:nvPr>
        </p:nvSpPr>
        <p:spPr>
          <a:xfrm>
            <a:off x="51462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78" name="PlaceHolder 2"/>
          <p:cNvSpPr>
            <a:spLocks noGrp="1"/>
          </p:cNvSpPr>
          <p:nvPr>
            <p:ph type="body"/>
          </p:nvPr>
        </p:nvSpPr>
        <p:spPr>
          <a:xfrm>
            <a:off x="75600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79" name="PlaceHolder 3"/>
          <p:cNvSpPr>
            <a:spLocks noGrp="1"/>
          </p:cNvSpPr>
          <p:nvPr>
            <p:ph type="body"/>
          </p:nvPr>
        </p:nvSpPr>
        <p:spPr>
          <a:xfrm>
            <a:off x="365292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80" name="PlaceHolder 4"/>
          <p:cNvSpPr>
            <a:spLocks noGrp="1"/>
          </p:cNvSpPr>
          <p:nvPr>
            <p:ph type="body"/>
          </p:nvPr>
        </p:nvSpPr>
        <p:spPr>
          <a:xfrm>
            <a:off x="654984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81" name="PlaceHolder 5"/>
          <p:cNvSpPr>
            <a:spLocks noGrp="1"/>
          </p:cNvSpPr>
          <p:nvPr>
            <p:ph type="body"/>
          </p:nvPr>
        </p:nvSpPr>
        <p:spPr>
          <a:xfrm>
            <a:off x="75600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82" name="PlaceHolder 6"/>
          <p:cNvSpPr>
            <a:spLocks noGrp="1"/>
          </p:cNvSpPr>
          <p:nvPr>
            <p:ph type="body"/>
          </p:nvPr>
        </p:nvSpPr>
        <p:spPr>
          <a:xfrm>
            <a:off x="365292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83" name="PlaceHolder 7"/>
          <p:cNvSpPr>
            <a:spLocks noGrp="1"/>
          </p:cNvSpPr>
          <p:nvPr>
            <p:ph type="body"/>
          </p:nvPr>
        </p:nvSpPr>
        <p:spPr>
          <a:xfrm>
            <a:off x="654984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92" name="PlaceHolder 2"/>
          <p:cNvSpPr>
            <a:spLocks noGrp="1"/>
          </p:cNvSpPr>
          <p:nvPr>
            <p:ph type="subTitle"/>
          </p:nvPr>
        </p:nvSpPr>
        <p:spPr>
          <a:xfrm>
            <a:off x="756000" y="1637640"/>
            <a:ext cx="8567640" cy="3401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94" name="PlaceHolder 2"/>
          <p:cNvSpPr>
            <a:spLocks noGrp="1"/>
          </p:cNvSpPr>
          <p:nvPr>
            <p:ph type="body"/>
          </p:nvPr>
        </p:nvSpPr>
        <p:spPr>
          <a:xfrm>
            <a:off x="756000" y="1637640"/>
            <a:ext cx="8567640" cy="340164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96" name="PlaceHolder 2"/>
          <p:cNvSpPr>
            <a:spLocks noGrp="1"/>
          </p:cNvSpPr>
          <p:nvPr>
            <p:ph type="body"/>
          </p:nvPr>
        </p:nvSpPr>
        <p:spPr>
          <a:xfrm>
            <a:off x="7560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97" name="PlaceHolder 3"/>
          <p:cNvSpPr>
            <a:spLocks noGrp="1"/>
          </p:cNvSpPr>
          <p:nvPr>
            <p:ph type="body"/>
          </p:nvPr>
        </p:nvSpPr>
        <p:spPr>
          <a:xfrm>
            <a:off x="51462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8" name="PlaceHolder 2"/>
          <p:cNvSpPr>
            <a:spLocks noGrp="1"/>
          </p:cNvSpPr>
          <p:nvPr>
            <p:ph type="body"/>
          </p:nvPr>
        </p:nvSpPr>
        <p:spPr>
          <a:xfrm>
            <a:off x="756000" y="1637640"/>
            <a:ext cx="8567640" cy="340164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419760" y="314640"/>
            <a:ext cx="9239400" cy="2628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01"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02" name="PlaceHolder 3"/>
          <p:cNvSpPr>
            <a:spLocks noGrp="1"/>
          </p:cNvSpPr>
          <p:nvPr>
            <p:ph type="body"/>
          </p:nvPr>
        </p:nvSpPr>
        <p:spPr>
          <a:xfrm>
            <a:off x="51462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103" name="PlaceHolder 4"/>
          <p:cNvSpPr>
            <a:spLocks noGrp="1"/>
          </p:cNvSpPr>
          <p:nvPr>
            <p:ph type="body"/>
          </p:nvPr>
        </p:nvSpPr>
        <p:spPr>
          <a:xfrm>
            <a:off x="7560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05" name="PlaceHolder 2"/>
          <p:cNvSpPr>
            <a:spLocks noGrp="1"/>
          </p:cNvSpPr>
          <p:nvPr>
            <p:ph type="body"/>
          </p:nvPr>
        </p:nvSpPr>
        <p:spPr>
          <a:xfrm>
            <a:off x="7560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106"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07" name="PlaceHolder 4"/>
          <p:cNvSpPr>
            <a:spLocks noGrp="1"/>
          </p:cNvSpPr>
          <p:nvPr>
            <p:ph type="body"/>
          </p:nvPr>
        </p:nvSpPr>
        <p:spPr>
          <a:xfrm>
            <a:off x="51462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09"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10"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11" name="PlaceHolder 4"/>
          <p:cNvSpPr>
            <a:spLocks noGrp="1"/>
          </p:cNvSpPr>
          <p:nvPr>
            <p:ph type="body"/>
          </p:nvPr>
        </p:nvSpPr>
        <p:spPr>
          <a:xfrm>
            <a:off x="756000" y="341460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13" name="PlaceHolder 2"/>
          <p:cNvSpPr>
            <a:spLocks noGrp="1"/>
          </p:cNvSpPr>
          <p:nvPr>
            <p:ph type="body"/>
          </p:nvPr>
        </p:nvSpPr>
        <p:spPr>
          <a:xfrm>
            <a:off x="756000" y="163764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14" name="PlaceHolder 3"/>
          <p:cNvSpPr>
            <a:spLocks noGrp="1"/>
          </p:cNvSpPr>
          <p:nvPr>
            <p:ph type="body"/>
          </p:nvPr>
        </p:nvSpPr>
        <p:spPr>
          <a:xfrm>
            <a:off x="756000" y="341460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16"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17"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18" name="PlaceHolder 4"/>
          <p:cNvSpPr>
            <a:spLocks noGrp="1"/>
          </p:cNvSpPr>
          <p:nvPr>
            <p:ph type="body"/>
          </p:nvPr>
        </p:nvSpPr>
        <p:spPr>
          <a:xfrm>
            <a:off x="7560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19" name="PlaceHolder 5"/>
          <p:cNvSpPr>
            <a:spLocks noGrp="1"/>
          </p:cNvSpPr>
          <p:nvPr>
            <p:ph type="body"/>
          </p:nvPr>
        </p:nvSpPr>
        <p:spPr>
          <a:xfrm>
            <a:off x="51462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21" name="PlaceHolder 2"/>
          <p:cNvSpPr>
            <a:spLocks noGrp="1"/>
          </p:cNvSpPr>
          <p:nvPr>
            <p:ph type="body"/>
          </p:nvPr>
        </p:nvSpPr>
        <p:spPr>
          <a:xfrm>
            <a:off x="75600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22" name="PlaceHolder 3"/>
          <p:cNvSpPr>
            <a:spLocks noGrp="1"/>
          </p:cNvSpPr>
          <p:nvPr>
            <p:ph type="body"/>
          </p:nvPr>
        </p:nvSpPr>
        <p:spPr>
          <a:xfrm>
            <a:off x="365292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23" name="PlaceHolder 4"/>
          <p:cNvSpPr>
            <a:spLocks noGrp="1"/>
          </p:cNvSpPr>
          <p:nvPr>
            <p:ph type="body"/>
          </p:nvPr>
        </p:nvSpPr>
        <p:spPr>
          <a:xfrm>
            <a:off x="654984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24" name="PlaceHolder 5"/>
          <p:cNvSpPr>
            <a:spLocks noGrp="1"/>
          </p:cNvSpPr>
          <p:nvPr>
            <p:ph type="body"/>
          </p:nvPr>
        </p:nvSpPr>
        <p:spPr>
          <a:xfrm>
            <a:off x="75600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25" name="PlaceHolder 6"/>
          <p:cNvSpPr>
            <a:spLocks noGrp="1"/>
          </p:cNvSpPr>
          <p:nvPr>
            <p:ph type="body"/>
          </p:nvPr>
        </p:nvSpPr>
        <p:spPr>
          <a:xfrm>
            <a:off x="365292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26" name="PlaceHolder 7"/>
          <p:cNvSpPr>
            <a:spLocks noGrp="1"/>
          </p:cNvSpPr>
          <p:nvPr>
            <p:ph type="body"/>
          </p:nvPr>
        </p:nvSpPr>
        <p:spPr>
          <a:xfrm>
            <a:off x="654984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36" name="PlaceHolder 2"/>
          <p:cNvSpPr>
            <a:spLocks noGrp="1"/>
          </p:cNvSpPr>
          <p:nvPr>
            <p:ph type="subTitle"/>
          </p:nvPr>
        </p:nvSpPr>
        <p:spPr>
          <a:xfrm>
            <a:off x="756000" y="1637640"/>
            <a:ext cx="8567640" cy="3401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38" name="PlaceHolder 2"/>
          <p:cNvSpPr>
            <a:spLocks noGrp="1"/>
          </p:cNvSpPr>
          <p:nvPr>
            <p:ph type="body"/>
          </p:nvPr>
        </p:nvSpPr>
        <p:spPr>
          <a:xfrm>
            <a:off x="756000" y="1637640"/>
            <a:ext cx="8567640" cy="340164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0" name="PlaceHolder 2"/>
          <p:cNvSpPr>
            <a:spLocks noGrp="1"/>
          </p:cNvSpPr>
          <p:nvPr>
            <p:ph type="body"/>
          </p:nvPr>
        </p:nvSpPr>
        <p:spPr>
          <a:xfrm>
            <a:off x="7560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11" name="PlaceHolder 3"/>
          <p:cNvSpPr>
            <a:spLocks noGrp="1"/>
          </p:cNvSpPr>
          <p:nvPr>
            <p:ph type="body"/>
          </p:nvPr>
        </p:nvSpPr>
        <p:spPr>
          <a:xfrm>
            <a:off x="51462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40" name="PlaceHolder 2"/>
          <p:cNvSpPr>
            <a:spLocks noGrp="1"/>
          </p:cNvSpPr>
          <p:nvPr>
            <p:ph type="body"/>
          </p:nvPr>
        </p:nvSpPr>
        <p:spPr>
          <a:xfrm>
            <a:off x="7560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141" name="PlaceHolder 3"/>
          <p:cNvSpPr>
            <a:spLocks noGrp="1"/>
          </p:cNvSpPr>
          <p:nvPr>
            <p:ph type="body"/>
          </p:nvPr>
        </p:nvSpPr>
        <p:spPr>
          <a:xfrm>
            <a:off x="51462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419760" y="314640"/>
            <a:ext cx="9239400" cy="2628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45"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46" name="PlaceHolder 3"/>
          <p:cNvSpPr>
            <a:spLocks noGrp="1"/>
          </p:cNvSpPr>
          <p:nvPr>
            <p:ph type="body"/>
          </p:nvPr>
        </p:nvSpPr>
        <p:spPr>
          <a:xfrm>
            <a:off x="51462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147" name="PlaceHolder 4"/>
          <p:cNvSpPr>
            <a:spLocks noGrp="1"/>
          </p:cNvSpPr>
          <p:nvPr>
            <p:ph type="body"/>
          </p:nvPr>
        </p:nvSpPr>
        <p:spPr>
          <a:xfrm>
            <a:off x="7560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49" name="PlaceHolder 2"/>
          <p:cNvSpPr>
            <a:spLocks noGrp="1"/>
          </p:cNvSpPr>
          <p:nvPr>
            <p:ph type="body"/>
          </p:nvPr>
        </p:nvSpPr>
        <p:spPr>
          <a:xfrm>
            <a:off x="7560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150"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51" name="PlaceHolder 4"/>
          <p:cNvSpPr>
            <a:spLocks noGrp="1"/>
          </p:cNvSpPr>
          <p:nvPr>
            <p:ph type="body"/>
          </p:nvPr>
        </p:nvSpPr>
        <p:spPr>
          <a:xfrm>
            <a:off x="51462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53"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54"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55" name="PlaceHolder 4"/>
          <p:cNvSpPr>
            <a:spLocks noGrp="1"/>
          </p:cNvSpPr>
          <p:nvPr>
            <p:ph type="body"/>
          </p:nvPr>
        </p:nvSpPr>
        <p:spPr>
          <a:xfrm>
            <a:off x="756000" y="341460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57" name="PlaceHolder 2"/>
          <p:cNvSpPr>
            <a:spLocks noGrp="1"/>
          </p:cNvSpPr>
          <p:nvPr>
            <p:ph type="body"/>
          </p:nvPr>
        </p:nvSpPr>
        <p:spPr>
          <a:xfrm>
            <a:off x="756000" y="163764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58" name="PlaceHolder 3"/>
          <p:cNvSpPr>
            <a:spLocks noGrp="1"/>
          </p:cNvSpPr>
          <p:nvPr>
            <p:ph type="body"/>
          </p:nvPr>
        </p:nvSpPr>
        <p:spPr>
          <a:xfrm>
            <a:off x="756000" y="341460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60"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61"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62" name="PlaceHolder 4"/>
          <p:cNvSpPr>
            <a:spLocks noGrp="1"/>
          </p:cNvSpPr>
          <p:nvPr>
            <p:ph type="body"/>
          </p:nvPr>
        </p:nvSpPr>
        <p:spPr>
          <a:xfrm>
            <a:off x="7560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63" name="PlaceHolder 5"/>
          <p:cNvSpPr>
            <a:spLocks noGrp="1"/>
          </p:cNvSpPr>
          <p:nvPr>
            <p:ph type="body"/>
          </p:nvPr>
        </p:nvSpPr>
        <p:spPr>
          <a:xfrm>
            <a:off x="51462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65" name="PlaceHolder 2"/>
          <p:cNvSpPr>
            <a:spLocks noGrp="1"/>
          </p:cNvSpPr>
          <p:nvPr>
            <p:ph type="body"/>
          </p:nvPr>
        </p:nvSpPr>
        <p:spPr>
          <a:xfrm>
            <a:off x="75600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66" name="PlaceHolder 3"/>
          <p:cNvSpPr>
            <a:spLocks noGrp="1"/>
          </p:cNvSpPr>
          <p:nvPr>
            <p:ph type="body"/>
          </p:nvPr>
        </p:nvSpPr>
        <p:spPr>
          <a:xfrm>
            <a:off x="365292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67" name="PlaceHolder 4"/>
          <p:cNvSpPr>
            <a:spLocks noGrp="1"/>
          </p:cNvSpPr>
          <p:nvPr>
            <p:ph type="body"/>
          </p:nvPr>
        </p:nvSpPr>
        <p:spPr>
          <a:xfrm>
            <a:off x="6549840" y="163764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68" name="PlaceHolder 5"/>
          <p:cNvSpPr>
            <a:spLocks noGrp="1"/>
          </p:cNvSpPr>
          <p:nvPr>
            <p:ph type="body"/>
          </p:nvPr>
        </p:nvSpPr>
        <p:spPr>
          <a:xfrm>
            <a:off x="75600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69" name="PlaceHolder 6"/>
          <p:cNvSpPr>
            <a:spLocks noGrp="1"/>
          </p:cNvSpPr>
          <p:nvPr>
            <p:ph type="body"/>
          </p:nvPr>
        </p:nvSpPr>
        <p:spPr>
          <a:xfrm>
            <a:off x="365292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70" name="PlaceHolder 7"/>
          <p:cNvSpPr>
            <a:spLocks noGrp="1"/>
          </p:cNvSpPr>
          <p:nvPr>
            <p:ph type="body"/>
          </p:nvPr>
        </p:nvSpPr>
        <p:spPr>
          <a:xfrm>
            <a:off x="6549840" y="3414600"/>
            <a:ext cx="2758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19760" y="314640"/>
            <a:ext cx="9239400" cy="26280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5"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16" name="PlaceHolder 3"/>
          <p:cNvSpPr>
            <a:spLocks noGrp="1"/>
          </p:cNvSpPr>
          <p:nvPr>
            <p:ph type="body"/>
          </p:nvPr>
        </p:nvSpPr>
        <p:spPr>
          <a:xfrm>
            <a:off x="51462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17" name="PlaceHolder 4"/>
          <p:cNvSpPr>
            <a:spLocks noGrp="1"/>
          </p:cNvSpPr>
          <p:nvPr>
            <p:ph type="body"/>
          </p:nvPr>
        </p:nvSpPr>
        <p:spPr>
          <a:xfrm>
            <a:off x="7560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19" name="PlaceHolder 2"/>
          <p:cNvSpPr>
            <a:spLocks noGrp="1"/>
          </p:cNvSpPr>
          <p:nvPr>
            <p:ph type="body"/>
          </p:nvPr>
        </p:nvSpPr>
        <p:spPr>
          <a:xfrm>
            <a:off x="756000" y="1637640"/>
            <a:ext cx="4180680" cy="3401640"/>
          </a:xfrm>
          <a:prstGeom prst="rect">
            <a:avLst/>
          </a:prstGeom>
        </p:spPr>
        <p:txBody>
          <a:bodyPr lIns="0" rIns="0" tIns="0" bIns="0">
            <a:normAutofit/>
          </a:bodyPr>
          <a:p>
            <a:endParaRPr b="0" lang="en-US" sz="2650" spc="-1" strike="noStrike">
              <a:solidFill>
                <a:srgbClr val="000000"/>
              </a:solidFill>
              <a:latin typeface="Arial"/>
            </a:endParaRPr>
          </a:p>
        </p:txBody>
      </p:sp>
      <p:sp>
        <p:nvSpPr>
          <p:cNvPr id="20"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21" name="PlaceHolder 4"/>
          <p:cNvSpPr>
            <a:spLocks noGrp="1"/>
          </p:cNvSpPr>
          <p:nvPr>
            <p:ph type="body"/>
          </p:nvPr>
        </p:nvSpPr>
        <p:spPr>
          <a:xfrm>
            <a:off x="5146200" y="341460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19760" y="314640"/>
            <a:ext cx="9239400" cy="566640"/>
          </a:xfrm>
          <a:prstGeom prst="rect">
            <a:avLst/>
          </a:prstGeom>
        </p:spPr>
        <p:txBody>
          <a:bodyPr lIns="0" rIns="0" tIns="0" bIns="0" anchor="ctr"/>
          <a:p>
            <a:endParaRPr b="0" lang="en-US" sz="2190" spc="-1" strike="noStrike">
              <a:solidFill>
                <a:srgbClr val="000000"/>
              </a:solidFill>
              <a:latin typeface="Arial"/>
            </a:endParaRPr>
          </a:p>
        </p:txBody>
      </p:sp>
      <p:sp>
        <p:nvSpPr>
          <p:cNvPr id="23" name="PlaceHolder 2"/>
          <p:cNvSpPr>
            <a:spLocks noGrp="1"/>
          </p:cNvSpPr>
          <p:nvPr>
            <p:ph type="body"/>
          </p:nvPr>
        </p:nvSpPr>
        <p:spPr>
          <a:xfrm>
            <a:off x="7560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24" name="PlaceHolder 3"/>
          <p:cNvSpPr>
            <a:spLocks noGrp="1"/>
          </p:cNvSpPr>
          <p:nvPr>
            <p:ph type="body"/>
          </p:nvPr>
        </p:nvSpPr>
        <p:spPr>
          <a:xfrm>
            <a:off x="5146200" y="1637640"/>
            <a:ext cx="4180680" cy="1622520"/>
          </a:xfrm>
          <a:prstGeom prst="rect">
            <a:avLst/>
          </a:prstGeom>
        </p:spPr>
        <p:txBody>
          <a:bodyPr lIns="0" rIns="0" tIns="0" bIns="0">
            <a:normAutofit/>
          </a:bodyPr>
          <a:p>
            <a:endParaRPr b="0" lang="en-US" sz="2650" spc="-1" strike="noStrike">
              <a:solidFill>
                <a:srgbClr val="000000"/>
              </a:solidFill>
              <a:latin typeface="Arial"/>
            </a:endParaRPr>
          </a:p>
        </p:txBody>
      </p:sp>
      <p:sp>
        <p:nvSpPr>
          <p:cNvPr id="25" name="PlaceHolder 4"/>
          <p:cNvSpPr>
            <a:spLocks noGrp="1"/>
          </p:cNvSpPr>
          <p:nvPr>
            <p:ph type="body"/>
          </p:nvPr>
        </p:nvSpPr>
        <p:spPr>
          <a:xfrm>
            <a:off x="756000" y="3414600"/>
            <a:ext cx="8567640" cy="1622520"/>
          </a:xfrm>
          <a:prstGeom prst="rect">
            <a:avLst/>
          </a:prstGeom>
        </p:spPr>
        <p:txBody>
          <a:bodyPr lIns="0" rIns="0" tIns="0" bIns="0">
            <a:normAutofit/>
          </a:bodyPr>
          <a:p>
            <a:endParaRPr b="0" lang="en-US" sz="265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p>
            <a:pPr algn="ct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p>
            <a:pPr algn="r"/>
            <a:fld id="{C03495EC-FCB4-495D-99DD-8148844B5E2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Picture 7" descr=""/>
          <p:cNvPicPr/>
          <p:nvPr/>
        </p:nvPicPr>
        <p:blipFill>
          <a:blip r:embed="rId2"/>
          <a:stretch/>
        </p:blipFill>
        <p:spPr>
          <a:xfrm>
            <a:off x="9295560" y="5103000"/>
            <a:ext cx="475560" cy="387000"/>
          </a:xfrm>
          <a:prstGeom prst="rect">
            <a:avLst/>
          </a:prstGeom>
          <a:ln>
            <a:noFill/>
          </a:ln>
        </p:spPr>
      </p:pic>
      <p:sp>
        <p:nvSpPr>
          <p:cNvPr id="42" name="CustomShape 1"/>
          <p:cNvSpPr/>
          <p:nvPr/>
        </p:nvSpPr>
        <p:spPr>
          <a:xfrm>
            <a:off x="8055360" y="5292000"/>
            <a:ext cx="946080" cy="27216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US" sz="1200" spc="-1" strike="noStrike">
                <a:solidFill>
                  <a:srgbClr val="000000"/>
                </a:solidFill>
                <a:latin typeface="Arial"/>
              </a:rPr>
              <a:t>Chapter 4 -</a:t>
            </a:r>
            <a:endParaRPr b="0" lang="en-US" sz="1200" spc="-1" strike="noStrike">
              <a:latin typeface="Arial"/>
            </a:endParaRPr>
          </a:p>
        </p:txBody>
      </p:sp>
      <p:sp>
        <p:nvSpPr>
          <p:cNvPr id="43" name="PlaceHolder 2"/>
          <p:cNvSpPr>
            <a:spLocks noGrp="1"/>
          </p:cNvSpPr>
          <p:nvPr>
            <p:ph type="dt"/>
          </p:nvPr>
        </p:nvSpPr>
        <p:spPr>
          <a:xfrm>
            <a:off x="335880" y="5103000"/>
            <a:ext cx="2099880" cy="377640"/>
          </a:xfrm>
          <a:prstGeom prst="rect">
            <a:avLst/>
          </a:prstGeom>
        </p:spPr>
        <p:txBody>
          <a:bodyPr/>
          <a:p>
            <a:endParaRPr b="0" lang="en-US" sz="2400" spc="-1" strike="noStrike">
              <a:latin typeface="Times New Roman"/>
            </a:endParaRPr>
          </a:p>
        </p:txBody>
      </p:sp>
      <p:sp>
        <p:nvSpPr>
          <p:cNvPr id="44" name="PlaceHolder 3"/>
          <p:cNvSpPr>
            <a:spLocks noGrp="1"/>
          </p:cNvSpPr>
          <p:nvPr>
            <p:ph type="ftr"/>
          </p:nvPr>
        </p:nvSpPr>
        <p:spPr>
          <a:xfrm>
            <a:off x="3443760" y="5166000"/>
            <a:ext cx="3191400" cy="377640"/>
          </a:xfrm>
          <a:prstGeom prst="rect">
            <a:avLst/>
          </a:prstGeom>
        </p:spPr>
        <p:txBody>
          <a:bodyPr/>
          <a:p>
            <a:endParaRPr b="0" lang="en-US" sz="2400" spc="-1" strike="noStrike">
              <a:latin typeface="Times New Roman"/>
            </a:endParaRPr>
          </a:p>
        </p:txBody>
      </p:sp>
      <p:sp>
        <p:nvSpPr>
          <p:cNvPr id="45" name="PlaceHolder 4"/>
          <p:cNvSpPr>
            <a:spLocks noGrp="1"/>
          </p:cNvSpPr>
          <p:nvPr>
            <p:ph type="sldNum"/>
          </p:nvPr>
        </p:nvSpPr>
        <p:spPr>
          <a:xfrm>
            <a:off x="8456040" y="5294520"/>
            <a:ext cx="1301760" cy="293760"/>
          </a:xfrm>
          <a:prstGeom prst="rect">
            <a:avLst/>
          </a:prstGeom>
        </p:spPr>
        <p:txBody>
          <a:bodyPr/>
          <a:p>
            <a:pPr algn="ctr">
              <a:lnSpc>
                <a:spcPct val="100000"/>
              </a:lnSpc>
            </a:pPr>
            <a:fld id="{B3326665-A2E7-41B2-9305-53D8F12283F8}"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46" name="PlaceHolder 5"/>
          <p:cNvSpPr>
            <a:spLocks noGrp="1"/>
          </p:cNvSpPr>
          <p:nvPr>
            <p:ph type="title"/>
          </p:nvPr>
        </p:nvSpPr>
        <p:spPr>
          <a:xfrm>
            <a:off x="504000" y="226080"/>
            <a:ext cx="9071640" cy="946440"/>
          </a:xfrm>
          <a:prstGeom prst="rect">
            <a:avLst/>
          </a:prstGeom>
        </p:spPr>
        <p:txBody>
          <a:bodyPr lIns="0" rIns="0" tIns="0" bIns="0" anchor="ctr"/>
          <a:p>
            <a:r>
              <a:rPr b="0" lang="en-US" sz="2190" spc="-1" strike="noStrike">
                <a:solidFill>
                  <a:srgbClr val="000000"/>
                </a:solidFill>
                <a:latin typeface="Arial"/>
              </a:rPr>
              <a:t>Click to edit the title text format</a:t>
            </a:r>
            <a:endParaRPr b="0" lang="en-US" sz="2190" spc="-1" strike="noStrike">
              <a:solidFill>
                <a:srgbClr val="000000"/>
              </a:solidFill>
              <a:latin typeface="Arial"/>
            </a:endParaRPr>
          </a:p>
        </p:txBody>
      </p:sp>
      <p:sp>
        <p:nvSpPr>
          <p:cNvPr id="47" name="PlaceHolder 6"/>
          <p:cNvSpPr>
            <a:spLocks noGrp="1"/>
          </p:cNvSpPr>
          <p:nvPr>
            <p:ph type="body"/>
          </p:nvPr>
        </p:nvSpPr>
        <p:spPr>
          <a:xfrm>
            <a:off x="504000" y="1326240"/>
            <a:ext cx="9071640" cy="3288240"/>
          </a:xfrm>
          <a:prstGeom prst="rect">
            <a:avLst/>
          </a:prstGeom>
        </p:spPr>
        <p:txBody>
          <a:bodyPr lIns="0" rIns="0" tIns="0" bIns="0">
            <a:normAutofit/>
          </a:bodyPr>
          <a:p>
            <a:pPr marL="432000" indent="-324000">
              <a:spcBef>
                <a:spcPts val="1171"/>
              </a:spcBef>
              <a:buClr>
                <a:srgbClr val="000000"/>
              </a:buClr>
              <a:buSzPct val="45000"/>
              <a:buFont typeface="Wingdings" charset="2"/>
              <a:buChar char=""/>
            </a:pPr>
            <a:r>
              <a:rPr b="0" lang="en-US" sz="2650" spc="-1" strike="noStrike">
                <a:solidFill>
                  <a:srgbClr val="000000"/>
                </a:solidFill>
                <a:latin typeface="Arial"/>
              </a:rPr>
              <a:t>Click to edit the outline text format</a:t>
            </a:r>
            <a:endParaRPr b="0" lang="en-US" sz="2650" spc="-1" strike="noStrike">
              <a:solidFill>
                <a:srgbClr val="000000"/>
              </a:solidFill>
              <a:latin typeface="Arial"/>
            </a:endParaRPr>
          </a:p>
          <a:p>
            <a:pPr lvl="1" marL="864000" indent="-324000">
              <a:spcBef>
                <a:spcPts val="935"/>
              </a:spcBef>
              <a:buClr>
                <a:srgbClr val="000000"/>
              </a:buClr>
              <a:buSzPct val="75000"/>
              <a:buFont typeface="Symbol" charset="2"/>
              <a:buChar char=""/>
            </a:pPr>
            <a:r>
              <a:rPr b="0" lang="en-US" sz="1990" spc="-1" strike="noStrike">
                <a:solidFill>
                  <a:srgbClr val="000000"/>
                </a:solidFill>
                <a:latin typeface="Arial"/>
              </a:rPr>
              <a:t>Second Outline Level</a:t>
            </a:r>
            <a:endParaRPr b="0" lang="en-US" sz="1990" spc="-1" strike="noStrike">
              <a:solidFill>
                <a:srgbClr val="000000"/>
              </a:solidFill>
              <a:latin typeface="Arial"/>
            </a:endParaRPr>
          </a:p>
          <a:p>
            <a:pPr lvl="2" marL="1296000" indent="-288000">
              <a:spcBef>
                <a:spcPts val="700"/>
              </a:spcBef>
              <a:buClr>
                <a:srgbClr val="000000"/>
              </a:buClr>
              <a:buSzPct val="45000"/>
              <a:buFont typeface="Wingdings" charset="2"/>
              <a:buChar char=""/>
            </a:pPr>
            <a:r>
              <a:rPr b="0" lang="en-US" sz="1660" spc="-1" strike="noStrike">
                <a:solidFill>
                  <a:srgbClr val="000000"/>
                </a:solidFill>
                <a:latin typeface="Arial"/>
              </a:rPr>
              <a:t>Third Outline Level</a:t>
            </a:r>
            <a:endParaRPr b="0" lang="en-US" sz="1660" spc="-1" strike="noStrike">
              <a:solidFill>
                <a:srgbClr val="000000"/>
              </a:solidFill>
              <a:latin typeface="Arial"/>
            </a:endParaRPr>
          </a:p>
          <a:p>
            <a:pPr lvl="3" marL="1728000" indent="-216000">
              <a:spcBef>
                <a:spcPts val="468"/>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2"/>
              </a:spcBef>
              <a:buClr>
                <a:srgbClr val="000000"/>
              </a:buClr>
              <a:buSzPct val="45000"/>
              <a:buFont typeface="Wingdings" charset="2"/>
              <a:buChar char=""/>
            </a:pPr>
            <a:r>
              <a:rPr b="0" lang="en-US" sz="1650" spc="-1" strike="noStrike">
                <a:solidFill>
                  <a:srgbClr val="000000"/>
                </a:solidFill>
                <a:latin typeface="Arial"/>
              </a:rPr>
              <a:t>Fifth Outline Level</a:t>
            </a:r>
            <a:endParaRPr b="0" lang="en-US" sz="1650" spc="-1" strike="noStrike">
              <a:solidFill>
                <a:srgbClr val="000000"/>
              </a:solidFill>
              <a:latin typeface="Arial"/>
            </a:endParaRPr>
          </a:p>
          <a:p>
            <a:pPr lvl="5" marL="2592000" indent="-216000">
              <a:spcBef>
                <a:spcPts val="232"/>
              </a:spcBef>
              <a:buClr>
                <a:srgbClr val="000000"/>
              </a:buClr>
              <a:buSzPct val="45000"/>
              <a:buFont typeface="Wingdings" charset="2"/>
              <a:buChar char=""/>
            </a:pPr>
            <a:r>
              <a:rPr b="0" lang="en-US" sz="1650" spc="-1" strike="noStrike">
                <a:solidFill>
                  <a:srgbClr val="000000"/>
                </a:solidFill>
                <a:latin typeface="Arial"/>
              </a:rPr>
              <a:t>Sixth Outline Level</a:t>
            </a:r>
            <a:endParaRPr b="0" lang="en-US" sz="1650" spc="-1" strike="noStrike">
              <a:solidFill>
                <a:srgbClr val="000000"/>
              </a:solidFill>
              <a:latin typeface="Arial"/>
            </a:endParaRPr>
          </a:p>
          <a:p>
            <a:pPr lvl="6" marL="3024000" indent="-216000">
              <a:spcBef>
                <a:spcPts val="232"/>
              </a:spcBef>
              <a:buClr>
                <a:srgbClr val="000000"/>
              </a:buClr>
              <a:buSzPct val="45000"/>
              <a:buFont typeface="Wingdings" charset="2"/>
              <a:buChar char=""/>
            </a:pPr>
            <a:r>
              <a:rPr b="0" lang="en-US" sz="1650" spc="-1" strike="noStrike">
                <a:solidFill>
                  <a:srgbClr val="000000"/>
                </a:solidFill>
                <a:latin typeface="Arial"/>
              </a:rPr>
              <a:t>Seventh Outline Level</a:t>
            </a:r>
            <a:endParaRPr b="0" lang="en-US" sz="16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4" name="Picture 7" descr=""/>
          <p:cNvPicPr/>
          <p:nvPr/>
        </p:nvPicPr>
        <p:blipFill>
          <a:blip r:embed="rId2"/>
          <a:stretch/>
        </p:blipFill>
        <p:spPr>
          <a:xfrm>
            <a:off x="9295560" y="5103000"/>
            <a:ext cx="475560" cy="387000"/>
          </a:xfrm>
          <a:prstGeom prst="rect">
            <a:avLst/>
          </a:prstGeom>
          <a:ln>
            <a:noFill/>
          </a:ln>
        </p:spPr>
      </p:pic>
      <p:sp>
        <p:nvSpPr>
          <p:cNvPr id="85" name="CustomShape 1"/>
          <p:cNvSpPr/>
          <p:nvPr/>
        </p:nvSpPr>
        <p:spPr>
          <a:xfrm>
            <a:off x="8055360" y="5292000"/>
            <a:ext cx="946080" cy="27216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US" sz="1200" spc="-1" strike="noStrike">
                <a:solidFill>
                  <a:srgbClr val="000000"/>
                </a:solidFill>
                <a:latin typeface="Arial"/>
              </a:rPr>
              <a:t>Chapter 4 -</a:t>
            </a:r>
            <a:endParaRPr b="0" lang="en-US" sz="1200" spc="-1" strike="noStrike">
              <a:latin typeface="Arial"/>
            </a:endParaRPr>
          </a:p>
        </p:txBody>
      </p:sp>
      <p:sp>
        <p:nvSpPr>
          <p:cNvPr id="86" name="PlaceHolder 2"/>
          <p:cNvSpPr>
            <a:spLocks noGrp="1"/>
          </p:cNvSpPr>
          <p:nvPr>
            <p:ph type="title"/>
          </p:nvPr>
        </p:nvSpPr>
        <p:spPr>
          <a:xfrm>
            <a:off x="419760" y="314640"/>
            <a:ext cx="9239400" cy="566640"/>
          </a:xfrm>
          <a:prstGeom prst="rect">
            <a:avLst/>
          </a:prstGeom>
        </p:spPr>
        <p:txBody>
          <a:bodyPr anchor="ctr"/>
          <a:p>
            <a:pPr algn="ctr">
              <a:lnSpc>
                <a:spcPct val="100000"/>
              </a:lnSpc>
            </a:pPr>
            <a:r>
              <a:rPr b="0" lang="en-US" sz="3600" spc="-1" strike="noStrike">
                <a:solidFill>
                  <a:srgbClr val="990000"/>
                </a:solidFill>
                <a:latin typeface="Arial"/>
                <a:ea typeface="ＭＳ Ｐゴシック"/>
              </a:rPr>
              <a:t>Click to edit Master title style</a:t>
            </a:r>
            <a:endParaRPr b="0" lang="en-US" sz="3600" spc="-1" strike="noStrike">
              <a:solidFill>
                <a:srgbClr val="000000"/>
              </a:solidFill>
              <a:latin typeface="Arial"/>
            </a:endParaRPr>
          </a:p>
        </p:txBody>
      </p:sp>
      <p:sp>
        <p:nvSpPr>
          <p:cNvPr id="87" name="PlaceHolder 3"/>
          <p:cNvSpPr>
            <a:spLocks noGrp="1"/>
          </p:cNvSpPr>
          <p:nvPr>
            <p:ph type="body"/>
          </p:nvPr>
        </p:nvSpPr>
        <p:spPr>
          <a:xfrm>
            <a:off x="756000" y="1637640"/>
            <a:ext cx="8567640" cy="3401640"/>
          </a:xfrm>
          <a:prstGeom prst="rect">
            <a:avLst/>
          </a:prstGeom>
        </p:spPr>
        <p:txBody>
          <a:bodyPr/>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ea typeface="ＭＳ Ｐゴシック"/>
              </a:rPr>
              <a:t>Click to edit Master text styles</a:t>
            </a:r>
            <a:endParaRPr b="0" lang="en-US" sz="3200" spc="-1" strike="noStrike">
              <a:solidFill>
                <a:srgbClr val="000000"/>
              </a:solidFill>
              <a:latin typeface="Arial"/>
            </a:endParaRPr>
          </a:p>
          <a:p>
            <a:pPr lvl="1" marL="743040" indent="-285480">
              <a:lnSpc>
                <a:spcPct val="100000"/>
              </a:lnSpc>
              <a:spcBef>
                <a:spcPts val="561"/>
              </a:spcBef>
              <a:buClr>
                <a:srgbClr val="000000"/>
              </a:buClr>
              <a:buFont typeface="Symbol" charset="2"/>
              <a:buChar char=""/>
            </a:pPr>
            <a:r>
              <a:rPr b="0" lang="en-US" sz="2800" spc="-1" strike="noStrike">
                <a:solidFill>
                  <a:srgbClr val="000000"/>
                </a:solidFill>
                <a:latin typeface="Arial"/>
                <a:ea typeface="ＭＳ Ｐゴシック"/>
              </a:rPr>
              <a:t>Second level</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Symbol" charset="2"/>
              <a:buChar char=""/>
            </a:pPr>
            <a:r>
              <a:rPr b="0" lang="en-US" sz="2400" spc="-1" strike="noStrike">
                <a:solidFill>
                  <a:srgbClr val="000000"/>
                </a:solidFill>
                <a:latin typeface="Arial"/>
                <a:ea typeface="ＭＳ Ｐゴシック"/>
              </a:rPr>
              <a:t>Third level</a:t>
            </a:r>
            <a:endParaRPr b="0" lang="en-US" sz="2400" spc="-1" strike="noStrike">
              <a:solidFill>
                <a:srgbClr val="000000"/>
              </a:solidFill>
              <a:latin typeface="Arial"/>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Arial"/>
                <a:ea typeface="ＭＳ Ｐゴシック"/>
              </a:rPr>
              <a:t>Fourth level</a:t>
            </a:r>
            <a:endParaRPr b="0" lang="en-US" sz="2000" spc="-1" strike="noStrike">
              <a:solidFill>
                <a:srgbClr val="000000"/>
              </a:solidFill>
              <a:latin typeface="Arial"/>
            </a:endParaRPr>
          </a:p>
          <a:p>
            <a:pPr lvl="4" marL="2057400" indent="-228240">
              <a:lnSpc>
                <a:spcPct val="100000"/>
              </a:lnSpc>
              <a:spcBef>
                <a:spcPts val="400"/>
              </a:spcBef>
              <a:buClr>
                <a:srgbClr val="000000"/>
              </a:buClr>
              <a:buFont typeface="StarSymbol"/>
              <a:buChar char="»"/>
            </a:pPr>
            <a:r>
              <a:rPr b="0" lang="en-US" sz="2000" spc="-1" strike="noStrike">
                <a:solidFill>
                  <a:srgbClr val="000000"/>
                </a:solidFill>
                <a:latin typeface="Arial"/>
                <a:ea typeface="ＭＳ Ｐゴシック"/>
              </a:rPr>
              <a:t>Fifth level</a:t>
            </a:r>
            <a:endParaRPr b="0" lang="en-US" sz="2000" spc="-1" strike="noStrike">
              <a:solidFill>
                <a:srgbClr val="000000"/>
              </a:solidFill>
              <a:latin typeface="Arial"/>
            </a:endParaRPr>
          </a:p>
        </p:txBody>
      </p:sp>
      <p:sp>
        <p:nvSpPr>
          <p:cNvPr id="88" name="PlaceHolder 4"/>
          <p:cNvSpPr>
            <a:spLocks noGrp="1"/>
          </p:cNvSpPr>
          <p:nvPr>
            <p:ph type="dt"/>
          </p:nvPr>
        </p:nvSpPr>
        <p:spPr>
          <a:xfrm>
            <a:off x="335880" y="5103000"/>
            <a:ext cx="2099880" cy="377640"/>
          </a:xfrm>
          <a:prstGeom prst="rect">
            <a:avLst/>
          </a:prstGeom>
        </p:spPr>
        <p:txBody>
          <a:bodyPr/>
          <a:p>
            <a:endParaRPr b="0" lang="en-US" sz="2400" spc="-1" strike="noStrike">
              <a:latin typeface="Times New Roman"/>
            </a:endParaRPr>
          </a:p>
        </p:txBody>
      </p:sp>
      <p:sp>
        <p:nvSpPr>
          <p:cNvPr id="89" name="PlaceHolder 5"/>
          <p:cNvSpPr>
            <a:spLocks noGrp="1"/>
          </p:cNvSpPr>
          <p:nvPr>
            <p:ph type="ftr"/>
          </p:nvPr>
        </p:nvSpPr>
        <p:spPr>
          <a:xfrm>
            <a:off x="3443760" y="5166000"/>
            <a:ext cx="3191400" cy="377640"/>
          </a:xfrm>
          <a:prstGeom prst="rect">
            <a:avLst/>
          </a:prstGeom>
        </p:spPr>
        <p:txBody>
          <a:bodyPr/>
          <a:p>
            <a:endParaRPr b="0" lang="en-US" sz="2400" spc="-1" strike="noStrike">
              <a:latin typeface="Times New Roman"/>
            </a:endParaRPr>
          </a:p>
        </p:txBody>
      </p:sp>
      <p:sp>
        <p:nvSpPr>
          <p:cNvPr id="90" name="PlaceHolder 6"/>
          <p:cNvSpPr>
            <a:spLocks noGrp="1"/>
          </p:cNvSpPr>
          <p:nvPr>
            <p:ph type="sldNum"/>
          </p:nvPr>
        </p:nvSpPr>
        <p:spPr>
          <a:xfrm>
            <a:off x="8456040" y="5294520"/>
            <a:ext cx="1301760" cy="293760"/>
          </a:xfrm>
          <a:prstGeom prst="rect">
            <a:avLst/>
          </a:prstGeom>
        </p:spPr>
        <p:txBody>
          <a:bodyPr/>
          <a:p>
            <a:pPr algn="ctr">
              <a:lnSpc>
                <a:spcPct val="100000"/>
              </a:lnSpc>
            </a:pPr>
            <a:fld id="{BA2398A0-4460-42C5-A6A2-EC4560DFB313}"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7" name="Picture 7" descr=""/>
          <p:cNvPicPr/>
          <p:nvPr/>
        </p:nvPicPr>
        <p:blipFill>
          <a:blip r:embed="rId2"/>
          <a:stretch/>
        </p:blipFill>
        <p:spPr>
          <a:xfrm>
            <a:off x="9295560" y="5103000"/>
            <a:ext cx="475560" cy="387000"/>
          </a:xfrm>
          <a:prstGeom prst="rect">
            <a:avLst/>
          </a:prstGeom>
          <a:ln>
            <a:noFill/>
          </a:ln>
        </p:spPr>
      </p:pic>
      <p:sp>
        <p:nvSpPr>
          <p:cNvPr id="128" name="CustomShape 1"/>
          <p:cNvSpPr/>
          <p:nvPr/>
        </p:nvSpPr>
        <p:spPr>
          <a:xfrm>
            <a:off x="8055360" y="5292000"/>
            <a:ext cx="946080" cy="27216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US" sz="1200" spc="-1" strike="noStrike">
                <a:solidFill>
                  <a:srgbClr val="000000"/>
                </a:solidFill>
                <a:latin typeface="Arial"/>
              </a:rPr>
              <a:t>Chapter 4 -</a:t>
            </a:r>
            <a:endParaRPr b="0" lang="en-US" sz="1200" spc="-1" strike="noStrike">
              <a:latin typeface="Arial"/>
            </a:endParaRPr>
          </a:p>
        </p:txBody>
      </p:sp>
      <p:sp>
        <p:nvSpPr>
          <p:cNvPr id="129" name="PlaceHolder 2"/>
          <p:cNvSpPr>
            <a:spLocks noGrp="1"/>
          </p:cNvSpPr>
          <p:nvPr>
            <p:ph type="title"/>
          </p:nvPr>
        </p:nvSpPr>
        <p:spPr>
          <a:xfrm>
            <a:off x="419760" y="314640"/>
            <a:ext cx="9239400" cy="566640"/>
          </a:xfrm>
          <a:prstGeom prst="rect">
            <a:avLst/>
          </a:prstGeom>
        </p:spPr>
        <p:txBody>
          <a:bodyPr anchor="ctr"/>
          <a:p>
            <a:pPr algn="ctr">
              <a:lnSpc>
                <a:spcPct val="100000"/>
              </a:lnSpc>
            </a:pPr>
            <a:r>
              <a:rPr b="0" lang="en-US" sz="3600" spc="-1" strike="noStrike">
                <a:solidFill>
                  <a:srgbClr val="990000"/>
                </a:solidFill>
                <a:latin typeface="Arial"/>
                <a:ea typeface="ＭＳ Ｐゴシック"/>
              </a:rPr>
              <a:t>Click to edit Master title style</a:t>
            </a:r>
            <a:endParaRPr b="0" lang="en-US" sz="3600" spc="-1" strike="noStrike">
              <a:solidFill>
                <a:srgbClr val="000000"/>
              </a:solidFill>
              <a:latin typeface="Arial"/>
            </a:endParaRPr>
          </a:p>
        </p:txBody>
      </p:sp>
      <p:sp>
        <p:nvSpPr>
          <p:cNvPr id="130" name="PlaceHolder 3"/>
          <p:cNvSpPr>
            <a:spLocks noGrp="1"/>
          </p:cNvSpPr>
          <p:nvPr>
            <p:ph type="body"/>
          </p:nvPr>
        </p:nvSpPr>
        <p:spPr>
          <a:xfrm>
            <a:off x="756000" y="1637640"/>
            <a:ext cx="4199400" cy="3401640"/>
          </a:xfrm>
          <a:prstGeom prst="rect">
            <a:avLst/>
          </a:prstGeom>
        </p:spPr>
        <p:txBody>
          <a:bodyPr/>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ea typeface="ＭＳ Ｐゴシック"/>
              </a:rPr>
              <a:t>Click to edit Master text styles</a:t>
            </a:r>
            <a:endParaRPr b="0" lang="en-US" sz="3200" spc="-1" strike="noStrike">
              <a:solidFill>
                <a:srgbClr val="000000"/>
              </a:solidFill>
              <a:latin typeface="Arial"/>
            </a:endParaRPr>
          </a:p>
          <a:p>
            <a:pPr lvl="1" marL="743040" indent="-285480">
              <a:lnSpc>
                <a:spcPct val="100000"/>
              </a:lnSpc>
              <a:spcBef>
                <a:spcPts val="561"/>
              </a:spcBef>
              <a:buClr>
                <a:srgbClr val="000000"/>
              </a:buClr>
              <a:buFont typeface="Symbol" charset="2"/>
              <a:buChar char=""/>
            </a:pPr>
            <a:r>
              <a:rPr b="0" lang="en-US" sz="2800" spc="-1" strike="noStrike">
                <a:solidFill>
                  <a:srgbClr val="000000"/>
                </a:solidFill>
                <a:latin typeface="Arial"/>
                <a:ea typeface="ＭＳ Ｐゴシック"/>
              </a:rPr>
              <a:t>Second level</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Symbol" charset="2"/>
              <a:buChar char=""/>
            </a:pPr>
            <a:r>
              <a:rPr b="0" lang="en-US" sz="2400" spc="-1" strike="noStrike">
                <a:solidFill>
                  <a:srgbClr val="000000"/>
                </a:solidFill>
                <a:latin typeface="Arial"/>
                <a:ea typeface="ＭＳ Ｐゴシック"/>
              </a:rPr>
              <a:t>Third level</a:t>
            </a:r>
            <a:endParaRPr b="0" lang="en-US" sz="2400" spc="-1" strike="noStrike">
              <a:solidFill>
                <a:srgbClr val="000000"/>
              </a:solidFill>
              <a:latin typeface="Arial"/>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Arial"/>
                <a:ea typeface="ＭＳ Ｐゴシック"/>
              </a:rPr>
              <a:t>Fourth level</a:t>
            </a:r>
            <a:endParaRPr b="0" lang="en-US" sz="2000" spc="-1" strike="noStrike">
              <a:solidFill>
                <a:srgbClr val="000000"/>
              </a:solidFill>
              <a:latin typeface="Arial"/>
            </a:endParaRPr>
          </a:p>
          <a:p>
            <a:pPr lvl="4" marL="2057400" indent="-228240">
              <a:lnSpc>
                <a:spcPct val="100000"/>
              </a:lnSpc>
              <a:spcBef>
                <a:spcPts val="400"/>
              </a:spcBef>
              <a:buClr>
                <a:srgbClr val="000000"/>
              </a:buClr>
              <a:buFont typeface="StarSymbol"/>
              <a:buChar char="»"/>
            </a:pPr>
            <a:r>
              <a:rPr b="0" lang="en-US" sz="2000" spc="-1" strike="noStrike">
                <a:solidFill>
                  <a:srgbClr val="000000"/>
                </a:solidFill>
                <a:latin typeface="Arial"/>
                <a:ea typeface="ＭＳ Ｐゴシック"/>
              </a:rPr>
              <a:t>Fifth level</a:t>
            </a:r>
            <a:endParaRPr b="0" lang="en-US" sz="2000" spc="-1" strike="noStrike">
              <a:solidFill>
                <a:srgbClr val="000000"/>
              </a:solidFill>
              <a:latin typeface="Arial"/>
            </a:endParaRPr>
          </a:p>
        </p:txBody>
      </p:sp>
      <p:sp>
        <p:nvSpPr>
          <p:cNvPr id="131" name="PlaceHolder 4"/>
          <p:cNvSpPr>
            <a:spLocks noGrp="1"/>
          </p:cNvSpPr>
          <p:nvPr>
            <p:ph type="body"/>
          </p:nvPr>
        </p:nvSpPr>
        <p:spPr>
          <a:xfrm>
            <a:off x="5123880" y="1637640"/>
            <a:ext cx="4199400" cy="3401640"/>
          </a:xfrm>
          <a:prstGeom prst="rect">
            <a:avLst/>
          </a:prstGeom>
        </p:spPr>
        <p:txBody>
          <a:bodyPr/>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ea typeface="ＭＳ Ｐゴシック"/>
              </a:rPr>
              <a:t>Click to edit Master text styles</a:t>
            </a:r>
            <a:endParaRPr b="0" lang="en-US" sz="3200" spc="-1" strike="noStrike">
              <a:solidFill>
                <a:srgbClr val="000000"/>
              </a:solidFill>
              <a:latin typeface="Arial"/>
            </a:endParaRPr>
          </a:p>
          <a:p>
            <a:pPr lvl="1" marL="743040" indent="-285480">
              <a:lnSpc>
                <a:spcPct val="100000"/>
              </a:lnSpc>
              <a:spcBef>
                <a:spcPts val="561"/>
              </a:spcBef>
              <a:buClr>
                <a:srgbClr val="000000"/>
              </a:buClr>
              <a:buFont typeface="Symbol" charset="2"/>
              <a:buChar char=""/>
            </a:pPr>
            <a:r>
              <a:rPr b="0" lang="en-US" sz="2800" spc="-1" strike="noStrike">
                <a:solidFill>
                  <a:srgbClr val="000000"/>
                </a:solidFill>
                <a:latin typeface="Arial"/>
                <a:ea typeface="ＭＳ Ｐゴシック"/>
              </a:rPr>
              <a:t>Second level</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Symbol" charset="2"/>
              <a:buChar char=""/>
            </a:pPr>
            <a:r>
              <a:rPr b="0" lang="en-US" sz="2400" spc="-1" strike="noStrike">
                <a:solidFill>
                  <a:srgbClr val="000000"/>
                </a:solidFill>
                <a:latin typeface="Arial"/>
                <a:ea typeface="ＭＳ Ｐゴシック"/>
              </a:rPr>
              <a:t>Third level</a:t>
            </a:r>
            <a:endParaRPr b="0" lang="en-US" sz="2400" spc="-1" strike="noStrike">
              <a:solidFill>
                <a:srgbClr val="000000"/>
              </a:solidFill>
              <a:latin typeface="Arial"/>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Arial"/>
                <a:ea typeface="ＭＳ Ｐゴシック"/>
              </a:rPr>
              <a:t>Fourth level</a:t>
            </a:r>
            <a:endParaRPr b="0" lang="en-US" sz="2000" spc="-1" strike="noStrike">
              <a:solidFill>
                <a:srgbClr val="000000"/>
              </a:solidFill>
              <a:latin typeface="Arial"/>
            </a:endParaRPr>
          </a:p>
          <a:p>
            <a:pPr lvl="4" marL="2057400" indent="-228240">
              <a:lnSpc>
                <a:spcPct val="100000"/>
              </a:lnSpc>
              <a:spcBef>
                <a:spcPts val="400"/>
              </a:spcBef>
              <a:buClr>
                <a:srgbClr val="000000"/>
              </a:buClr>
              <a:buFont typeface="StarSymbol"/>
              <a:buChar char="»"/>
            </a:pPr>
            <a:r>
              <a:rPr b="0" lang="en-US" sz="2000" spc="-1" strike="noStrike">
                <a:solidFill>
                  <a:srgbClr val="000000"/>
                </a:solidFill>
                <a:latin typeface="Arial"/>
                <a:ea typeface="ＭＳ Ｐゴシック"/>
              </a:rPr>
              <a:t>Fifth level</a:t>
            </a:r>
            <a:endParaRPr b="0" lang="en-US" sz="2000" spc="-1" strike="noStrike">
              <a:solidFill>
                <a:srgbClr val="000000"/>
              </a:solidFill>
              <a:latin typeface="Arial"/>
            </a:endParaRPr>
          </a:p>
        </p:txBody>
      </p:sp>
      <p:sp>
        <p:nvSpPr>
          <p:cNvPr id="132" name="PlaceHolder 5"/>
          <p:cNvSpPr>
            <a:spLocks noGrp="1"/>
          </p:cNvSpPr>
          <p:nvPr>
            <p:ph type="dt"/>
          </p:nvPr>
        </p:nvSpPr>
        <p:spPr>
          <a:xfrm>
            <a:off x="335880" y="5103000"/>
            <a:ext cx="2099880" cy="377640"/>
          </a:xfrm>
          <a:prstGeom prst="rect">
            <a:avLst/>
          </a:prstGeom>
        </p:spPr>
        <p:txBody>
          <a:bodyPr/>
          <a:p>
            <a:endParaRPr b="0" lang="en-US" sz="2400" spc="-1" strike="noStrike">
              <a:latin typeface="Times New Roman"/>
            </a:endParaRPr>
          </a:p>
        </p:txBody>
      </p:sp>
      <p:sp>
        <p:nvSpPr>
          <p:cNvPr id="133" name="PlaceHolder 6"/>
          <p:cNvSpPr>
            <a:spLocks noGrp="1"/>
          </p:cNvSpPr>
          <p:nvPr>
            <p:ph type="ftr"/>
          </p:nvPr>
        </p:nvSpPr>
        <p:spPr>
          <a:xfrm>
            <a:off x="3443760" y="5166000"/>
            <a:ext cx="3191400" cy="377640"/>
          </a:xfrm>
          <a:prstGeom prst="rect">
            <a:avLst/>
          </a:prstGeom>
        </p:spPr>
        <p:txBody>
          <a:bodyPr/>
          <a:p>
            <a:endParaRPr b="0" lang="en-US" sz="2400" spc="-1" strike="noStrike">
              <a:latin typeface="Times New Roman"/>
            </a:endParaRPr>
          </a:p>
        </p:txBody>
      </p:sp>
      <p:sp>
        <p:nvSpPr>
          <p:cNvPr id="134" name="PlaceHolder 7"/>
          <p:cNvSpPr>
            <a:spLocks noGrp="1"/>
          </p:cNvSpPr>
          <p:nvPr>
            <p:ph type="sldNum"/>
          </p:nvPr>
        </p:nvSpPr>
        <p:spPr>
          <a:xfrm>
            <a:off x="8456040" y="5294520"/>
            <a:ext cx="1301760" cy="293760"/>
          </a:xfrm>
          <a:prstGeom prst="rect">
            <a:avLst/>
          </a:prstGeom>
        </p:spPr>
        <p:txBody>
          <a:bodyPr/>
          <a:p>
            <a:pPr algn="ctr">
              <a:lnSpc>
                <a:spcPct val="100000"/>
              </a:lnSpc>
            </a:pPr>
            <a:fld id="{3FD98CA3-9D91-4BDA-B2DB-C1915D4583E0}"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tif"/><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tif"/><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image" Target="../media/image19.wmf"/><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0.wmf"/><Relationship Id="rId2" Type="http://schemas.openxmlformats.org/officeDocument/2006/relationships/image" Target="../media/image21.wmf"/><Relationship Id="rId3" Type="http://schemas.openxmlformats.org/officeDocument/2006/relationships/image" Target="../media/image22.wmf"/><Relationship Id="rId4" Type="http://schemas.openxmlformats.org/officeDocument/2006/relationships/slideLayout" Target="../slideLayouts/slideLayout25.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video" Target="../media/media24.mov"/><Relationship Id="rId2" Type="http://schemas.microsoft.com/office/2007/relationships/media" Target="../media/media24.mov"/><Relationship Id="rId3" Type="http://schemas.openxmlformats.org/officeDocument/2006/relationships/image" Target="../media/image25.png"/><Relationship Id="rId4" Type="http://schemas.openxmlformats.org/officeDocument/2006/relationships/slideLayout" Target="../slideLayouts/slideLayout13.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37.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37.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image" Target="../media/image31.wmf"/><Relationship Id="rId3" Type="http://schemas.openxmlformats.org/officeDocument/2006/relationships/slideLayout" Target="../slideLayouts/slideLayout25.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2.tif"/><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33.wmf"/><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504000" y="226080"/>
            <a:ext cx="9071640" cy="946440"/>
          </a:xfrm>
          <a:prstGeom prst="rect">
            <a:avLst/>
          </a:prstGeom>
          <a:noFill/>
          <a:ln>
            <a:noFill/>
          </a:ln>
        </p:spPr>
        <p:txBody>
          <a:bodyPr lIns="0" rIns="0" tIns="0" bIns="0" anchor="ctr"/>
          <a:p>
            <a:pPr algn="ctr"/>
            <a:endParaRPr b="0" lang="en-US" sz="4400" spc="-1" strike="noStrike">
              <a:latin typeface="Arial"/>
            </a:endParaRPr>
          </a:p>
        </p:txBody>
      </p:sp>
      <p:sp>
        <p:nvSpPr>
          <p:cNvPr id="178" name="TextShape 2"/>
          <p:cNvSpPr txBox="1"/>
          <p:nvPr/>
        </p:nvSpPr>
        <p:spPr>
          <a:xfrm>
            <a:off x="504000" y="1326600"/>
            <a:ext cx="9071640" cy="3288240"/>
          </a:xfrm>
          <a:prstGeom prst="rect">
            <a:avLst/>
          </a:prstGeom>
          <a:noFill/>
          <a:ln>
            <a:noFill/>
          </a:ln>
        </p:spPr>
        <p:txBody>
          <a:bodyPr lIns="0" rIns="0" tIns="0" bIns="0" anchor="ctr"/>
          <a:p>
            <a:pPr algn="ctr"/>
            <a:endParaRPr b="0" lang="en-US" sz="3200" spc="-1" strike="noStrike">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8456040" y="5294520"/>
            <a:ext cx="1301760" cy="293760"/>
          </a:xfrm>
          <a:prstGeom prst="rect">
            <a:avLst/>
          </a:prstGeom>
          <a:noFill/>
          <a:ln w="9360">
            <a:noFill/>
          </a:ln>
        </p:spPr>
        <p:txBody>
          <a:bodyPr/>
          <a:p>
            <a:pPr algn="ctr">
              <a:lnSpc>
                <a:spcPct val="100000"/>
              </a:lnSpc>
            </a:pPr>
            <a:fld id="{FF0A9D3F-BCDB-43A6-92EF-EB0548BD073C}"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269" name="TextShape 2"/>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Polycrystalline Materials</a:t>
            </a:r>
            <a:endParaRPr b="0" lang="en-US" sz="3600" spc="-1" strike="noStrike">
              <a:solidFill>
                <a:srgbClr val="000000"/>
              </a:solidFill>
              <a:latin typeface="Arial"/>
            </a:endParaRPr>
          </a:p>
        </p:txBody>
      </p:sp>
      <p:sp>
        <p:nvSpPr>
          <p:cNvPr id="270" name="TextShape 3"/>
          <p:cNvSpPr txBox="1"/>
          <p:nvPr/>
        </p:nvSpPr>
        <p:spPr>
          <a:xfrm>
            <a:off x="304200" y="1303200"/>
            <a:ext cx="4346640" cy="3271680"/>
          </a:xfrm>
          <a:prstGeom prst="rect">
            <a:avLst/>
          </a:prstGeom>
          <a:noFill/>
          <a:ln>
            <a:noFill/>
          </a:ln>
        </p:spPr>
        <p:txBody>
          <a:bodyPr/>
          <a:p>
            <a:pPr marL="343080" indent="-342720">
              <a:lnSpc>
                <a:spcPct val="100000"/>
              </a:lnSpc>
              <a:spcBef>
                <a:spcPts val="561"/>
              </a:spcBef>
            </a:pPr>
            <a:r>
              <a:rPr b="0" lang="en-US" sz="2800" spc="-1" strike="noStrike">
                <a:solidFill>
                  <a:srgbClr val="0000ff"/>
                </a:solidFill>
                <a:latin typeface="Arial"/>
                <a:ea typeface="ＭＳ Ｐゴシック"/>
              </a:rPr>
              <a:t>Grain Boundaries</a:t>
            </a:r>
            <a:endParaRPr b="0" lang="en-US" sz="2800" spc="-1" strike="noStrike">
              <a:solidFill>
                <a:srgbClr val="000000"/>
              </a:solidFill>
              <a:latin typeface="Arial"/>
            </a:endParaRPr>
          </a:p>
          <a:p>
            <a:pPr marL="343080" indent="-342720">
              <a:lnSpc>
                <a:spcPct val="100000"/>
              </a:lnSpc>
              <a:spcBef>
                <a:spcPts val="479"/>
              </a:spcBef>
              <a:buClr>
                <a:srgbClr val="000000"/>
              </a:buClr>
              <a:buFont typeface="Symbol" charset="2"/>
              <a:buChar char=""/>
            </a:pPr>
            <a:r>
              <a:rPr b="0" lang="en-US" sz="2400" spc="-1" strike="noStrike">
                <a:solidFill>
                  <a:srgbClr val="000000"/>
                </a:solidFill>
                <a:latin typeface="Arial"/>
                <a:ea typeface="ＭＳ Ｐゴシック"/>
              </a:rPr>
              <a:t>regions between crystals</a:t>
            </a:r>
            <a:endParaRPr b="0" lang="en-US" sz="2400" spc="-1" strike="noStrike">
              <a:solidFill>
                <a:srgbClr val="000000"/>
              </a:solidFill>
              <a:latin typeface="Arial"/>
            </a:endParaRPr>
          </a:p>
          <a:p>
            <a:pPr marL="343080" indent="-342720">
              <a:lnSpc>
                <a:spcPct val="100000"/>
              </a:lnSpc>
              <a:spcBef>
                <a:spcPts val="479"/>
              </a:spcBef>
              <a:buClr>
                <a:srgbClr val="000000"/>
              </a:buClr>
              <a:buFont typeface="Symbol" charset="2"/>
              <a:buChar char=""/>
            </a:pPr>
            <a:r>
              <a:rPr b="0" lang="en-US" sz="2400" spc="-1" strike="noStrike">
                <a:solidFill>
                  <a:srgbClr val="000000"/>
                </a:solidFill>
                <a:latin typeface="Arial"/>
                <a:ea typeface="ＭＳ Ｐゴシック"/>
              </a:rPr>
              <a:t>transition from lattice of one region to that of the other</a:t>
            </a:r>
            <a:endParaRPr b="0" lang="en-US" sz="2400" spc="-1" strike="noStrike">
              <a:solidFill>
                <a:srgbClr val="000000"/>
              </a:solidFill>
              <a:latin typeface="Arial"/>
            </a:endParaRPr>
          </a:p>
          <a:p>
            <a:pPr marL="343080" indent="-342720">
              <a:lnSpc>
                <a:spcPct val="100000"/>
              </a:lnSpc>
              <a:spcBef>
                <a:spcPts val="479"/>
              </a:spcBef>
              <a:buClr>
                <a:srgbClr val="000000"/>
              </a:buClr>
              <a:buFont typeface="Symbol" charset="2"/>
              <a:buChar char=""/>
            </a:pPr>
            <a:r>
              <a:rPr b="0" lang="en-US" sz="2400" spc="-1" strike="noStrike">
                <a:solidFill>
                  <a:srgbClr val="000000"/>
                </a:solidFill>
                <a:latin typeface="Arial"/>
                <a:ea typeface="ＭＳ Ｐゴシック"/>
              </a:rPr>
              <a:t>slightly disordered</a:t>
            </a:r>
            <a:endParaRPr b="0" lang="en-US" sz="2400" spc="-1" strike="noStrike">
              <a:solidFill>
                <a:srgbClr val="000000"/>
              </a:solidFill>
              <a:latin typeface="Arial"/>
            </a:endParaRPr>
          </a:p>
          <a:p>
            <a:pPr marL="343080" indent="-342720">
              <a:lnSpc>
                <a:spcPct val="100000"/>
              </a:lnSpc>
              <a:spcBef>
                <a:spcPts val="479"/>
              </a:spcBef>
              <a:buClr>
                <a:srgbClr val="000000"/>
              </a:buClr>
              <a:buFont typeface="Symbol" charset="2"/>
              <a:buChar char=""/>
            </a:pPr>
            <a:r>
              <a:rPr b="0" lang="en-US" sz="2400" spc="-1" strike="noStrike">
                <a:solidFill>
                  <a:srgbClr val="000000"/>
                </a:solidFill>
                <a:latin typeface="Arial"/>
                <a:ea typeface="ＭＳ Ｐゴシック"/>
              </a:rPr>
              <a:t>low density in grain boundaries</a:t>
            </a:r>
            <a:endParaRPr b="0" lang="en-US" sz="2400" spc="-1" strike="noStrike">
              <a:solidFill>
                <a:srgbClr val="000000"/>
              </a:solidFill>
              <a:latin typeface="Arial"/>
            </a:endParaRPr>
          </a:p>
          <a:p>
            <a:pPr lvl="1" marL="743040" indent="-285480">
              <a:lnSpc>
                <a:spcPct val="100000"/>
              </a:lnSpc>
              <a:spcBef>
                <a:spcPts val="400"/>
              </a:spcBef>
              <a:buClr>
                <a:srgbClr val="000000"/>
              </a:buClr>
              <a:buFont typeface="Symbol" charset="2"/>
              <a:buChar char=""/>
            </a:pPr>
            <a:r>
              <a:rPr b="0" lang="en-US" sz="2000" spc="-1" strike="noStrike">
                <a:solidFill>
                  <a:srgbClr val="000000"/>
                </a:solidFill>
                <a:latin typeface="Arial"/>
                <a:ea typeface="ＭＳ Ｐゴシック"/>
              </a:rPr>
              <a:t>high mobility</a:t>
            </a:r>
            <a:endParaRPr b="0" lang="en-US" sz="2000" spc="-1" strike="noStrike">
              <a:solidFill>
                <a:srgbClr val="000000"/>
              </a:solidFill>
              <a:latin typeface="Arial"/>
            </a:endParaRPr>
          </a:p>
          <a:p>
            <a:pPr lvl="1" marL="743040" indent="-285480">
              <a:lnSpc>
                <a:spcPct val="100000"/>
              </a:lnSpc>
              <a:spcBef>
                <a:spcPts val="400"/>
              </a:spcBef>
              <a:buClr>
                <a:srgbClr val="000000"/>
              </a:buClr>
              <a:buFont typeface="Symbol" charset="2"/>
              <a:buChar char=""/>
            </a:pPr>
            <a:r>
              <a:rPr b="0" lang="en-US" sz="2000" spc="-1" strike="noStrike">
                <a:solidFill>
                  <a:srgbClr val="000000"/>
                </a:solidFill>
                <a:latin typeface="Arial"/>
                <a:ea typeface="ＭＳ Ｐゴシック"/>
              </a:rPr>
              <a:t>high diffusivity</a:t>
            </a:r>
            <a:endParaRPr b="0" lang="en-US" sz="2000" spc="-1" strike="noStrike">
              <a:solidFill>
                <a:srgbClr val="000000"/>
              </a:solidFill>
              <a:latin typeface="Arial"/>
            </a:endParaRPr>
          </a:p>
          <a:p>
            <a:pPr lvl="1" marL="743040" indent="-285480">
              <a:lnSpc>
                <a:spcPct val="100000"/>
              </a:lnSpc>
              <a:spcBef>
                <a:spcPts val="400"/>
              </a:spcBef>
              <a:buClr>
                <a:srgbClr val="000000"/>
              </a:buClr>
              <a:buFont typeface="Symbol" charset="2"/>
              <a:buChar char=""/>
            </a:pPr>
            <a:r>
              <a:rPr b="0" lang="en-US" sz="2000" spc="-1" strike="noStrike">
                <a:solidFill>
                  <a:srgbClr val="000000"/>
                </a:solidFill>
                <a:latin typeface="Arial"/>
                <a:ea typeface="ＭＳ Ｐゴシック"/>
              </a:rPr>
              <a:t>high chemical reactivity</a:t>
            </a:r>
            <a:endParaRPr b="0" lang="en-US" sz="2000" spc="-1" strike="noStrike">
              <a:solidFill>
                <a:srgbClr val="000000"/>
              </a:solidFill>
              <a:latin typeface="Arial"/>
            </a:endParaRPr>
          </a:p>
        </p:txBody>
      </p:sp>
      <p:pic>
        <p:nvPicPr>
          <p:cNvPr id="271" name="Picture 8" descr=""/>
          <p:cNvPicPr/>
          <p:nvPr/>
        </p:nvPicPr>
        <p:blipFill>
          <a:blip r:embed="rId1"/>
          <a:stretch/>
        </p:blipFill>
        <p:spPr>
          <a:xfrm>
            <a:off x="4565520" y="1377720"/>
            <a:ext cx="5385960" cy="352260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8456040" y="5294520"/>
            <a:ext cx="1301760" cy="293760"/>
          </a:xfrm>
          <a:prstGeom prst="rect">
            <a:avLst/>
          </a:prstGeom>
          <a:noFill/>
          <a:ln w="9360">
            <a:noFill/>
          </a:ln>
        </p:spPr>
        <p:txBody>
          <a:bodyPr/>
          <a:p>
            <a:pPr algn="ctr">
              <a:lnSpc>
                <a:spcPct val="100000"/>
              </a:lnSpc>
            </a:pPr>
            <a:fld id="{37132CFB-7F19-4092-A5B9-78A4AAFE91B4}"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pic>
        <p:nvPicPr>
          <p:cNvPr id="273" name="Picture 10" descr=""/>
          <p:cNvPicPr/>
          <p:nvPr/>
        </p:nvPicPr>
        <p:blipFill>
          <a:blip r:embed="rId1"/>
          <a:stretch/>
        </p:blipFill>
        <p:spPr>
          <a:xfrm>
            <a:off x="2773440" y="2237760"/>
            <a:ext cx="4208040" cy="2126160"/>
          </a:xfrm>
          <a:prstGeom prst="rect">
            <a:avLst/>
          </a:prstGeom>
          <a:ln>
            <a:noFill/>
          </a:ln>
        </p:spPr>
      </p:pic>
      <p:sp>
        <p:nvSpPr>
          <p:cNvPr id="274" name="TextShape 2"/>
          <p:cNvSpPr txBox="1"/>
          <p:nvPr/>
        </p:nvSpPr>
        <p:spPr>
          <a:xfrm>
            <a:off x="419760" y="314640"/>
            <a:ext cx="9239400" cy="566640"/>
          </a:xfrm>
          <a:prstGeom prst="rect">
            <a:avLst/>
          </a:prstGeom>
          <a:noFill/>
          <a:ln>
            <a:noFill/>
          </a:ln>
        </p:spPr>
        <p:txBody>
          <a:bodyPr anchor="ctr"/>
          <a:p>
            <a:pPr algn="ctr">
              <a:lnSpc>
                <a:spcPct val="100000"/>
              </a:lnSpc>
            </a:pPr>
            <a:r>
              <a:rPr b="0" lang="en-US" sz="4000" spc="-1" strike="noStrike">
                <a:solidFill>
                  <a:srgbClr val="990000"/>
                </a:solidFill>
                <a:latin typeface="Arial"/>
                <a:ea typeface="ＭＳ Ｐゴシック"/>
              </a:rPr>
              <a:t>Planar Defects in Solids</a:t>
            </a:r>
            <a:endParaRPr b="0" lang="en-US" sz="4000" spc="-1" strike="noStrike">
              <a:solidFill>
                <a:srgbClr val="000000"/>
              </a:solidFill>
              <a:latin typeface="Arial"/>
            </a:endParaRPr>
          </a:p>
        </p:txBody>
      </p:sp>
      <p:sp>
        <p:nvSpPr>
          <p:cNvPr id="275" name="TextShape 3"/>
          <p:cNvSpPr txBox="1"/>
          <p:nvPr/>
        </p:nvSpPr>
        <p:spPr>
          <a:xfrm>
            <a:off x="896040" y="1220400"/>
            <a:ext cx="8102160" cy="770400"/>
          </a:xfrm>
          <a:prstGeom prst="rect">
            <a:avLst/>
          </a:prstGeom>
          <a:noFill/>
          <a:ln>
            <a:noFill/>
          </a:ln>
        </p:spPr>
        <p:txBody>
          <a:bodyPr/>
          <a:p>
            <a:pPr marL="343080" indent="-342720">
              <a:lnSpc>
                <a:spcPct val="90000"/>
              </a:lnSpc>
              <a:spcBef>
                <a:spcPts val="479"/>
              </a:spcBef>
              <a:buClr>
                <a:srgbClr val="000000"/>
              </a:buClr>
              <a:buFont typeface="Symbol" charset="2"/>
              <a:buChar char=""/>
            </a:pPr>
            <a:r>
              <a:rPr b="0" lang="en-US" sz="2400" spc="-1" strike="noStrike">
                <a:solidFill>
                  <a:srgbClr val="000000"/>
                </a:solidFill>
                <a:latin typeface="Arial"/>
                <a:ea typeface="ＭＳ Ｐゴシック"/>
              </a:rPr>
              <a:t>One case is a </a:t>
            </a:r>
            <a:r>
              <a:rPr b="0" lang="en-US" sz="2400" spc="-1" strike="noStrike">
                <a:solidFill>
                  <a:srgbClr val="0000ff"/>
                </a:solidFill>
                <a:latin typeface="Arial"/>
                <a:ea typeface="ＭＳ Ｐゴシック"/>
              </a:rPr>
              <a:t>twin boundary (plane)</a:t>
            </a:r>
            <a:r>
              <a:rPr b="0" lang="en-US" sz="2400" spc="-1" strike="noStrike">
                <a:solidFill>
                  <a:srgbClr val="000000"/>
                </a:solidFill>
                <a:latin typeface="Arial"/>
                <a:ea typeface="ＭＳ Ｐゴシック"/>
              </a:rPr>
              <a:t> </a:t>
            </a:r>
            <a:endParaRPr b="0" lang="en-US" sz="2400" spc="-1" strike="noStrike">
              <a:solidFill>
                <a:srgbClr val="000000"/>
              </a:solidFill>
              <a:latin typeface="Arial"/>
            </a:endParaRPr>
          </a:p>
          <a:p>
            <a:pPr lvl="1" marL="743040" indent="-285480">
              <a:lnSpc>
                <a:spcPct val="90000"/>
              </a:lnSpc>
              <a:spcBef>
                <a:spcPts val="400"/>
              </a:spcBef>
              <a:buClr>
                <a:srgbClr val="000000"/>
              </a:buClr>
              <a:buFont typeface="Symbol" charset="2"/>
              <a:buChar char=""/>
            </a:pPr>
            <a:r>
              <a:rPr b="0" lang="en-US" sz="2000" spc="-1" strike="noStrike">
                <a:solidFill>
                  <a:srgbClr val="000000"/>
                </a:solidFill>
                <a:latin typeface="Arial"/>
                <a:ea typeface="ＭＳ Ｐゴシック"/>
              </a:rPr>
              <a:t>Essentially a reflection of atom positions across the </a:t>
            </a:r>
            <a:r>
              <a:rPr b="0" lang="en-US" sz="2000" spc="-1" strike="noStrike">
                <a:solidFill>
                  <a:srgbClr val="0000ff"/>
                </a:solidFill>
                <a:latin typeface="Arial"/>
                <a:ea typeface="ＭＳ Ｐゴシック"/>
              </a:rPr>
              <a:t>twin plane</a:t>
            </a:r>
            <a:r>
              <a:rPr b="0" lang="en-US" sz="2000" spc="-1" strike="noStrike">
                <a:solidFill>
                  <a:srgbClr val="000000"/>
                </a:solidFill>
                <a:latin typeface="Arial"/>
                <a:ea typeface="ＭＳ Ｐゴシック"/>
              </a:rPr>
              <a:t>.</a:t>
            </a:r>
            <a:endParaRPr b="0" lang="en-US" sz="2000" spc="-1" strike="noStrike">
              <a:solidFill>
                <a:srgbClr val="000000"/>
              </a:solidFill>
              <a:latin typeface="Arial"/>
            </a:endParaRPr>
          </a:p>
          <a:p>
            <a:pPr>
              <a:lnSpc>
                <a:spcPct val="90000"/>
              </a:lnSpc>
              <a:spcBef>
                <a:spcPts val="479"/>
              </a:spcBef>
            </a:pPr>
            <a:endParaRPr b="0" lang="en-US" sz="2000" spc="-1" strike="noStrike">
              <a:solidFill>
                <a:srgbClr val="000000"/>
              </a:solidFill>
              <a:latin typeface="Arial"/>
            </a:endParaRPr>
          </a:p>
          <a:p>
            <a:pPr>
              <a:lnSpc>
                <a:spcPct val="90000"/>
              </a:lnSpc>
              <a:spcBef>
                <a:spcPts val="479"/>
              </a:spcBef>
            </a:pPr>
            <a:endParaRPr b="0" lang="en-US" sz="2000" spc="-1" strike="noStrike">
              <a:solidFill>
                <a:srgbClr val="000000"/>
              </a:solidFill>
              <a:latin typeface="Arial"/>
            </a:endParaRPr>
          </a:p>
          <a:p>
            <a:pPr>
              <a:lnSpc>
                <a:spcPct val="90000"/>
              </a:lnSpc>
              <a:spcBef>
                <a:spcPts val="479"/>
              </a:spcBef>
            </a:pPr>
            <a:endParaRPr b="0" lang="en-US" sz="2000" spc="-1" strike="noStrike">
              <a:solidFill>
                <a:srgbClr val="000000"/>
              </a:solidFill>
              <a:latin typeface="Arial"/>
            </a:endParaRPr>
          </a:p>
          <a:p>
            <a:pPr>
              <a:lnSpc>
                <a:spcPct val="90000"/>
              </a:lnSpc>
              <a:spcBef>
                <a:spcPts val="479"/>
              </a:spcBef>
            </a:pPr>
            <a:endParaRPr b="0" lang="en-US" sz="2000" spc="-1" strike="noStrike">
              <a:solidFill>
                <a:srgbClr val="000000"/>
              </a:solidFill>
              <a:latin typeface="Arial"/>
            </a:endParaRPr>
          </a:p>
          <a:p>
            <a:pPr>
              <a:lnSpc>
                <a:spcPct val="90000"/>
              </a:lnSpc>
              <a:spcBef>
                <a:spcPts val="479"/>
              </a:spcBef>
            </a:pPr>
            <a:endParaRPr b="0" lang="en-US" sz="2000" spc="-1" strike="noStrike">
              <a:solidFill>
                <a:srgbClr val="000000"/>
              </a:solidFill>
              <a:latin typeface="Arial"/>
            </a:endParaRPr>
          </a:p>
          <a:p>
            <a:pPr>
              <a:lnSpc>
                <a:spcPct val="90000"/>
              </a:lnSpc>
              <a:spcBef>
                <a:spcPts val="479"/>
              </a:spcBef>
            </a:pPr>
            <a:endParaRPr b="0" lang="en-US" sz="2000" spc="-1" strike="noStrike">
              <a:solidFill>
                <a:srgbClr val="000000"/>
              </a:solidFill>
              <a:latin typeface="Arial"/>
            </a:endParaRPr>
          </a:p>
          <a:p>
            <a:pPr>
              <a:lnSpc>
                <a:spcPct val="90000"/>
              </a:lnSpc>
              <a:spcBef>
                <a:spcPts val="479"/>
              </a:spcBef>
            </a:pPr>
            <a:endParaRPr b="0" lang="en-US" sz="2000" spc="-1" strike="noStrike">
              <a:solidFill>
                <a:srgbClr val="000000"/>
              </a:solidFill>
              <a:latin typeface="Arial"/>
            </a:endParaRPr>
          </a:p>
          <a:p>
            <a:pPr marL="343080" indent="-342720">
              <a:lnSpc>
                <a:spcPct val="90000"/>
              </a:lnSpc>
              <a:spcBef>
                <a:spcPts val="479"/>
              </a:spcBef>
              <a:buClr>
                <a:srgbClr val="0000ff"/>
              </a:buClr>
              <a:buFont typeface="Symbol" charset="2"/>
              <a:buChar char=""/>
            </a:pPr>
            <a:r>
              <a:rPr b="0" lang="en-US" sz="2400" spc="-1" strike="noStrike">
                <a:solidFill>
                  <a:srgbClr val="0000ff"/>
                </a:solidFill>
                <a:latin typeface="Arial"/>
                <a:ea typeface="ＭＳ Ｐゴシック"/>
              </a:rPr>
              <a:t>Stacking faults</a:t>
            </a:r>
            <a:endParaRPr b="0" lang="en-US" sz="2400" spc="-1" strike="noStrike">
              <a:solidFill>
                <a:srgbClr val="000000"/>
              </a:solidFill>
              <a:latin typeface="Arial"/>
            </a:endParaRPr>
          </a:p>
          <a:p>
            <a:pPr lvl="1" marL="743040" indent="-285480">
              <a:lnSpc>
                <a:spcPct val="90000"/>
              </a:lnSpc>
              <a:spcBef>
                <a:spcPts val="400"/>
              </a:spcBef>
              <a:buClr>
                <a:srgbClr val="000000"/>
              </a:buClr>
              <a:buFont typeface="Symbol" charset="2"/>
              <a:buChar char=""/>
            </a:pPr>
            <a:r>
              <a:rPr b="0" lang="en-US" sz="2000" spc="-1" strike="noStrike">
                <a:solidFill>
                  <a:srgbClr val="000000"/>
                </a:solidFill>
                <a:latin typeface="Arial"/>
                <a:ea typeface="ＭＳ Ｐゴシック"/>
              </a:rPr>
              <a:t>For FCC metals an error in ABCABC packing sequence</a:t>
            </a:r>
            <a:endParaRPr b="0" lang="en-US" sz="2000" spc="-1" strike="noStrike">
              <a:solidFill>
                <a:srgbClr val="000000"/>
              </a:solidFill>
              <a:latin typeface="Arial"/>
            </a:endParaRPr>
          </a:p>
          <a:p>
            <a:pPr lvl="1" marL="743040" indent="-285480">
              <a:lnSpc>
                <a:spcPct val="90000"/>
              </a:lnSpc>
              <a:spcBef>
                <a:spcPts val="400"/>
              </a:spcBef>
              <a:buClr>
                <a:srgbClr val="000000"/>
              </a:buClr>
              <a:buFont typeface="Symbol" charset="2"/>
              <a:buChar char=""/>
            </a:pPr>
            <a:r>
              <a:rPr b="0" lang="en-US" sz="2000" spc="-1" strike="noStrike">
                <a:solidFill>
                  <a:srgbClr val="000000"/>
                </a:solidFill>
                <a:latin typeface="Arial"/>
                <a:ea typeface="ＭＳ Ｐゴシック"/>
              </a:rPr>
              <a:t>Ex:  ABCABABC</a:t>
            </a:r>
            <a:endParaRPr b="0" lang="en-US" sz="2000" spc="-1" strike="noStrike">
              <a:solidFill>
                <a:srgbClr val="000000"/>
              </a:solidFill>
              <a:latin typeface="Arial"/>
            </a:endParaRPr>
          </a:p>
          <a:p>
            <a:pPr marL="743040" indent="-285480">
              <a:lnSpc>
                <a:spcPct val="90000"/>
              </a:lnSpc>
              <a:spcBef>
                <a:spcPts val="400"/>
              </a:spcBef>
            </a:pPr>
            <a:endParaRPr b="0" lang="en-US" sz="2000" spc="-1" strike="noStrike">
              <a:solidFill>
                <a:srgbClr val="000000"/>
              </a:solidFill>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8456040" y="5294520"/>
            <a:ext cx="1301760" cy="293760"/>
          </a:xfrm>
          <a:prstGeom prst="rect">
            <a:avLst/>
          </a:prstGeom>
          <a:noFill/>
          <a:ln w="9360">
            <a:noFill/>
          </a:ln>
        </p:spPr>
        <p:txBody>
          <a:bodyPr/>
          <a:p>
            <a:pPr algn="ctr">
              <a:lnSpc>
                <a:spcPct val="100000"/>
              </a:lnSpc>
            </a:pPr>
            <a:fld id="{BE33E8B7-A06A-42D6-A8EE-55F3127DB94B}"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277" name="CustomShape 2"/>
          <p:cNvSpPr/>
          <p:nvPr/>
        </p:nvSpPr>
        <p:spPr>
          <a:xfrm>
            <a:off x="3819240" y="348480"/>
            <a:ext cx="3201480" cy="699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4000" spc="-1" strike="noStrike">
                <a:solidFill>
                  <a:srgbClr val="000000"/>
                </a:solidFill>
                <a:latin typeface="Arial"/>
                <a:ea typeface="ＭＳ Ｐゴシック"/>
              </a:rPr>
              <a:t>Point Defects</a:t>
            </a:r>
            <a:endParaRPr b="0" lang="en-US" sz="4000" spc="-1" strike="noStrike">
              <a:latin typeface="Arial"/>
            </a:endParaRPr>
          </a:p>
        </p:txBody>
      </p:sp>
      <p:pic>
        <p:nvPicPr>
          <p:cNvPr id="278" name="Picture 3" descr=""/>
          <p:cNvPicPr/>
          <p:nvPr/>
        </p:nvPicPr>
        <p:blipFill>
          <a:blip r:embed="rId1"/>
          <a:stretch/>
        </p:blipFill>
        <p:spPr>
          <a:xfrm>
            <a:off x="705960" y="1175400"/>
            <a:ext cx="8926920" cy="389916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8456040" y="5294520"/>
            <a:ext cx="1301760" cy="293760"/>
          </a:xfrm>
          <a:prstGeom prst="rect">
            <a:avLst/>
          </a:prstGeom>
          <a:noFill/>
          <a:ln w="9360">
            <a:noFill/>
          </a:ln>
        </p:spPr>
        <p:txBody>
          <a:bodyPr/>
          <a:p>
            <a:pPr algn="ctr">
              <a:lnSpc>
                <a:spcPct val="100000"/>
              </a:lnSpc>
            </a:pPr>
            <a:fld id="{6044559E-8D7B-4B44-BF9A-BA25127678A0}"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280" name="CustomShape 2"/>
          <p:cNvSpPr/>
          <p:nvPr/>
        </p:nvSpPr>
        <p:spPr>
          <a:xfrm>
            <a:off x="688320" y="756000"/>
            <a:ext cx="174600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3333cc"/>
                </a:solidFill>
                <a:latin typeface="Arial"/>
                <a:ea typeface="ＭＳ Ｐゴシック"/>
              </a:rPr>
              <a:t>Vacancies</a:t>
            </a:r>
            <a:r>
              <a:rPr b="0" lang="en-US" sz="2400" spc="-1" strike="noStrike">
                <a:solidFill>
                  <a:srgbClr val="000000"/>
                </a:solidFill>
                <a:latin typeface="Arial"/>
                <a:ea typeface="ＭＳ Ｐゴシック"/>
              </a:rPr>
              <a:t>:</a:t>
            </a:r>
            <a:endParaRPr b="0" lang="en-US" sz="2400" spc="-1" strike="noStrike">
              <a:latin typeface="Arial"/>
            </a:endParaRPr>
          </a:p>
        </p:txBody>
      </p:sp>
      <p:sp>
        <p:nvSpPr>
          <p:cNvPr id="281" name="CustomShape 3"/>
          <p:cNvSpPr/>
          <p:nvPr/>
        </p:nvSpPr>
        <p:spPr>
          <a:xfrm>
            <a:off x="1109160" y="1057680"/>
            <a:ext cx="4245480" cy="334800"/>
          </a:xfrm>
          <a:prstGeom prst="rect">
            <a:avLst/>
          </a:prstGeom>
          <a:noFill/>
          <a:ln>
            <a:noFill/>
          </a:ln>
        </p:spPr>
        <p:style>
          <a:lnRef idx="0"/>
          <a:fillRef idx="0"/>
          <a:effectRef idx="0"/>
          <a:fontRef idx="minor"/>
        </p:style>
        <p:txBody>
          <a:bodyPr wrap="none" lIns="0" rIns="0" tIns="0" bIns="0"/>
          <a:p>
            <a:pPr>
              <a:lnSpc>
                <a:spcPct val="100000"/>
              </a:lnSpc>
            </a:pPr>
            <a:r>
              <a:rPr b="0" lang="en-US" sz="2200" spc="-1" strike="noStrike">
                <a:solidFill>
                  <a:srgbClr val="000000"/>
                </a:solidFill>
                <a:latin typeface="Arial"/>
                <a:ea typeface="ＭＳ Ｐゴシック"/>
              </a:rPr>
              <a:t>-vacant atomic sites in a structure.</a:t>
            </a:r>
            <a:endParaRPr b="0" lang="en-US" sz="2200" spc="-1" strike="noStrike">
              <a:latin typeface="Arial"/>
            </a:endParaRPr>
          </a:p>
        </p:txBody>
      </p:sp>
      <p:sp>
        <p:nvSpPr>
          <p:cNvPr id="282" name="CustomShape 4"/>
          <p:cNvSpPr/>
          <p:nvPr/>
        </p:nvSpPr>
        <p:spPr>
          <a:xfrm>
            <a:off x="711720" y="2898000"/>
            <a:ext cx="24469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3333cc"/>
                </a:solidFill>
                <a:latin typeface="Arial"/>
                <a:ea typeface="ＭＳ Ｐゴシック"/>
              </a:rPr>
              <a:t>Self-Interstitials</a:t>
            </a:r>
            <a:r>
              <a:rPr b="0" lang="en-US" sz="2400" spc="-1" strike="noStrike">
                <a:solidFill>
                  <a:srgbClr val="000000"/>
                </a:solidFill>
                <a:latin typeface="Arial"/>
                <a:ea typeface="ＭＳ Ｐゴシック"/>
              </a:rPr>
              <a:t>:</a:t>
            </a:r>
            <a:endParaRPr b="0" lang="en-US" sz="2400" spc="-1" strike="noStrike">
              <a:latin typeface="Arial"/>
            </a:endParaRPr>
          </a:p>
        </p:txBody>
      </p:sp>
      <p:sp>
        <p:nvSpPr>
          <p:cNvPr id="283" name="CustomShape 5"/>
          <p:cNvSpPr/>
          <p:nvPr/>
        </p:nvSpPr>
        <p:spPr>
          <a:xfrm>
            <a:off x="1235880" y="3187800"/>
            <a:ext cx="5871600" cy="334800"/>
          </a:xfrm>
          <a:prstGeom prst="rect">
            <a:avLst/>
          </a:prstGeom>
          <a:noFill/>
          <a:ln>
            <a:noFill/>
          </a:ln>
        </p:spPr>
        <p:style>
          <a:lnRef idx="0"/>
          <a:fillRef idx="0"/>
          <a:effectRef idx="0"/>
          <a:fontRef idx="minor"/>
        </p:style>
        <p:txBody>
          <a:bodyPr wrap="none" lIns="0" rIns="0" tIns="0" bIns="0"/>
          <a:p>
            <a:pPr>
              <a:lnSpc>
                <a:spcPct val="100000"/>
              </a:lnSpc>
            </a:pPr>
            <a:r>
              <a:rPr b="0" lang="en-US" sz="2200" spc="-1" strike="noStrike">
                <a:solidFill>
                  <a:srgbClr val="000000"/>
                </a:solidFill>
                <a:latin typeface="Arial"/>
                <a:ea typeface="ＭＳ Ｐゴシック"/>
              </a:rPr>
              <a:t>-"extra" atoms positioned between atomic sites.</a:t>
            </a:r>
            <a:endParaRPr b="0" lang="en-US" sz="2200" spc="-1" strike="noStrike">
              <a:latin typeface="Arial"/>
            </a:endParaRPr>
          </a:p>
        </p:txBody>
      </p:sp>
      <p:sp>
        <p:nvSpPr>
          <p:cNvPr id="284" name="TextShape 6"/>
          <p:cNvSpPr txBox="1"/>
          <p:nvPr/>
        </p:nvSpPr>
        <p:spPr>
          <a:xfrm>
            <a:off x="376200" y="11916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Point Defects</a:t>
            </a:r>
            <a:endParaRPr b="0" lang="en-US" sz="3600" spc="-1" strike="noStrike">
              <a:solidFill>
                <a:srgbClr val="000000"/>
              </a:solidFill>
              <a:latin typeface="Arial"/>
            </a:endParaRPr>
          </a:p>
        </p:txBody>
      </p:sp>
      <p:grpSp>
        <p:nvGrpSpPr>
          <p:cNvPr id="285" name="Group 7"/>
          <p:cNvGrpSpPr/>
          <p:nvPr/>
        </p:nvGrpSpPr>
        <p:grpSpPr>
          <a:xfrm>
            <a:off x="1645200" y="1404000"/>
            <a:ext cx="7333560" cy="1439280"/>
            <a:chOff x="1645200" y="1404000"/>
            <a:chExt cx="7333560" cy="1439280"/>
          </a:xfrm>
        </p:grpSpPr>
        <p:pic>
          <p:nvPicPr>
            <p:cNvPr id="286" name="Picture 418" descr=""/>
            <p:cNvPicPr/>
            <p:nvPr/>
          </p:nvPicPr>
          <p:blipFill>
            <a:blip r:embed="rId1"/>
            <a:stretch/>
          </p:blipFill>
          <p:spPr>
            <a:xfrm>
              <a:off x="2840040" y="1404000"/>
              <a:ext cx="3873960" cy="1439280"/>
            </a:xfrm>
            <a:prstGeom prst="rect">
              <a:avLst/>
            </a:prstGeom>
            <a:ln>
              <a:noFill/>
            </a:ln>
          </p:spPr>
        </p:pic>
        <p:grpSp>
          <p:nvGrpSpPr>
            <p:cNvPr id="287" name="Group 8"/>
            <p:cNvGrpSpPr/>
            <p:nvPr/>
          </p:nvGrpSpPr>
          <p:grpSpPr>
            <a:xfrm>
              <a:off x="4551840" y="1861920"/>
              <a:ext cx="3048120" cy="459000"/>
              <a:chOff x="4551840" y="1861920"/>
              <a:chExt cx="3048120" cy="459000"/>
            </a:xfrm>
          </p:grpSpPr>
          <p:sp>
            <p:nvSpPr>
              <p:cNvPr id="288" name="CustomShape 9"/>
              <p:cNvSpPr/>
              <p:nvPr/>
            </p:nvSpPr>
            <p:spPr>
              <a:xfrm>
                <a:off x="4551840" y="2233440"/>
                <a:ext cx="181440" cy="87480"/>
              </a:xfrm>
              <a:custGeom>
                <a:avLst/>
                <a:gdLst/>
                <a:ahLst/>
                <a:rect l="l" t="t" r="r" b="b"/>
                <a:pathLst>
                  <a:path w="104" h="67">
                    <a:moveTo>
                      <a:pt x="0" y="52"/>
                    </a:moveTo>
                    <a:lnTo>
                      <a:pt x="90" y="0"/>
                    </a:lnTo>
                    <a:lnTo>
                      <a:pt x="97" y="37"/>
                    </a:lnTo>
                    <a:lnTo>
                      <a:pt x="104" y="67"/>
                    </a:lnTo>
                    <a:lnTo>
                      <a:pt x="0" y="52"/>
                    </a:lnTo>
                    <a:close/>
                  </a:path>
                </a:pathLst>
              </a:custGeom>
              <a:solidFill>
                <a:srgbClr val="aa0000"/>
              </a:solidFill>
              <a:ln w="11160">
                <a:solidFill>
                  <a:srgbClr val="aa0000"/>
                </a:solidFill>
                <a:round/>
              </a:ln>
            </p:spPr>
            <p:style>
              <a:lnRef idx="0"/>
              <a:fillRef idx="0"/>
              <a:effectRef idx="0"/>
              <a:fontRef idx="minor"/>
            </p:style>
          </p:sp>
          <p:sp>
            <p:nvSpPr>
              <p:cNvPr id="289" name="Line 10"/>
              <p:cNvSpPr/>
              <p:nvPr/>
            </p:nvSpPr>
            <p:spPr>
              <a:xfrm flipV="1">
                <a:off x="4721040" y="1861920"/>
                <a:ext cx="2878920" cy="420120"/>
              </a:xfrm>
              <a:prstGeom prst="line">
                <a:avLst/>
              </a:prstGeom>
              <a:ln w="11160">
                <a:solidFill>
                  <a:srgbClr val="aa0000"/>
                </a:solidFill>
                <a:round/>
              </a:ln>
            </p:spPr>
            <p:style>
              <a:lnRef idx="0"/>
              <a:fillRef idx="0"/>
              <a:effectRef idx="0"/>
              <a:fontRef idx="minor"/>
            </p:style>
          </p:sp>
        </p:grpSp>
        <p:sp>
          <p:nvSpPr>
            <p:cNvPr id="290" name="CustomShape 11"/>
            <p:cNvSpPr/>
            <p:nvPr/>
          </p:nvSpPr>
          <p:spPr>
            <a:xfrm>
              <a:off x="7729560" y="1662480"/>
              <a:ext cx="1249200" cy="395640"/>
            </a:xfrm>
            <a:prstGeom prst="rect">
              <a:avLst/>
            </a:prstGeom>
            <a:noFill/>
            <a:ln>
              <a:noFill/>
            </a:ln>
          </p:spPr>
          <p:style>
            <a:lnRef idx="0"/>
            <a:fillRef idx="0"/>
            <a:effectRef idx="0"/>
            <a:fontRef idx="minor"/>
          </p:style>
          <p:txBody>
            <a:bodyPr wrap="none" lIns="0" rIns="0" tIns="0" bIns="0"/>
            <a:p>
              <a:pPr>
                <a:lnSpc>
                  <a:spcPct val="100000"/>
                </a:lnSpc>
              </a:pPr>
              <a:r>
                <a:rPr b="0" lang="en-US" sz="2600" spc="-1" strike="noStrike">
                  <a:solidFill>
                    <a:srgbClr val="aa0000"/>
                  </a:solidFill>
                  <a:latin typeface="Arial"/>
                  <a:ea typeface="ＭＳ Ｐゴシック"/>
                </a:rPr>
                <a:t>Vacancy</a:t>
              </a:r>
              <a:endParaRPr b="0" lang="en-US" sz="2600" spc="-1" strike="noStrike">
                <a:latin typeface="Arial"/>
              </a:endParaRPr>
            </a:p>
          </p:txBody>
        </p:sp>
        <p:sp>
          <p:nvSpPr>
            <p:cNvPr id="291" name="CustomShape 12"/>
            <p:cNvSpPr/>
            <p:nvPr/>
          </p:nvSpPr>
          <p:spPr>
            <a:xfrm>
              <a:off x="1649160" y="2072160"/>
              <a:ext cx="1214280" cy="334800"/>
            </a:xfrm>
            <a:prstGeom prst="rect">
              <a:avLst/>
            </a:prstGeom>
            <a:noFill/>
            <a:ln>
              <a:noFill/>
            </a:ln>
          </p:spPr>
          <p:style>
            <a:lnRef idx="0"/>
            <a:fillRef idx="0"/>
            <a:effectRef idx="0"/>
            <a:fontRef idx="minor"/>
          </p:style>
          <p:txBody>
            <a:bodyPr wrap="none" lIns="0" rIns="0" tIns="0" bIns="0"/>
            <a:p>
              <a:pPr>
                <a:lnSpc>
                  <a:spcPct val="100000"/>
                </a:lnSpc>
              </a:pPr>
              <a:r>
                <a:rPr b="0" lang="en-US" sz="2200" spc="-1" strike="noStrike">
                  <a:solidFill>
                    <a:srgbClr val="ff6666"/>
                  </a:solidFill>
                  <a:latin typeface="Arial"/>
                  <a:ea typeface="ＭＳ Ｐゴシック"/>
                </a:rPr>
                <a:t>distortion </a:t>
              </a:r>
              <a:endParaRPr b="0" lang="en-US" sz="2200" spc="-1" strike="noStrike">
                <a:latin typeface="Arial"/>
              </a:endParaRPr>
            </a:p>
          </p:txBody>
        </p:sp>
        <p:sp>
          <p:nvSpPr>
            <p:cNvPr id="292" name="CustomShape 13"/>
            <p:cNvSpPr/>
            <p:nvPr/>
          </p:nvSpPr>
          <p:spPr>
            <a:xfrm>
              <a:off x="1645200" y="2346480"/>
              <a:ext cx="1136520" cy="334800"/>
            </a:xfrm>
            <a:prstGeom prst="rect">
              <a:avLst/>
            </a:prstGeom>
            <a:noFill/>
            <a:ln>
              <a:noFill/>
            </a:ln>
          </p:spPr>
          <p:style>
            <a:lnRef idx="0"/>
            <a:fillRef idx="0"/>
            <a:effectRef idx="0"/>
            <a:fontRef idx="minor"/>
          </p:style>
          <p:txBody>
            <a:bodyPr wrap="none" lIns="0" rIns="0" tIns="0" bIns="0"/>
            <a:p>
              <a:pPr>
                <a:lnSpc>
                  <a:spcPct val="100000"/>
                </a:lnSpc>
              </a:pPr>
              <a:r>
                <a:rPr b="0" lang="en-US" sz="2200" spc="-1" strike="noStrike">
                  <a:solidFill>
                    <a:srgbClr val="ff6666"/>
                  </a:solidFill>
                  <a:latin typeface="Arial"/>
                  <a:ea typeface="ＭＳ Ｐゴシック"/>
                </a:rPr>
                <a:t>of planes</a:t>
              </a:r>
              <a:endParaRPr b="0" lang="en-US" sz="2200" spc="-1" strike="noStrike">
                <a:latin typeface="Arial"/>
              </a:endParaRPr>
            </a:p>
          </p:txBody>
        </p:sp>
      </p:grpSp>
      <p:grpSp>
        <p:nvGrpSpPr>
          <p:cNvPr id="293" name="Group 14"/>
          <p:cNvGrpSpPr/>
          <p:nvPr/>
        </p:nvGrpSpPr>
        <p:grpSpPr>
          <a:xfrm>
            <a:off x="1536840" y="3581640"/>
            <a:ext cx="7399440" cy="1580040"/>
            <a:chOff x="1536840" y="3581640"/>
            <a:chExt cx="7399440" cy="1580040"/>
          </a:xfrm>
        </p:grpSpPr>
        <p:pic>
          <p:nvPicPr>
            <p:cNvPr id="294" name="Picture 415" descr=""/>
            <p:cNvPicPr/>
            <p:nvPr/>
          </p:nvPicPr>
          <p:blipFill>
            <a:blip r:embed="rId2"/>
            <a:stretch/>
          </p:blipFill>
          <p:spPr>
            <a:xfrm>
              <a:off x="2729880" y="3581640"/>
              <a:ext cx="4083840" cy="1580040"/>
            </a:xfrm>
            <a:prstGeom prst="rect">
              <a:avLst/>
            </a:prstGeom>
            <a:ln>
              <a:noFill/>
            </a:ln>
          </p:spPr>
        </p:pic>
        <p:grpSp>
          <p:nvGrpSpPr>
            <p:cNvPr id="295" name="Group 15"/>
            <p:cNvGrpSpPr/>
            <p:nvPr/>
          </p:nvGrpSpPr>
          <p:grpSpPr>
            <a:xfrm>
              <a:off x="4294080" y="3955320"/>
              <a:ext cx="2987280" cy="450360"/>
              <a:chOff x="4294080" y="3955320"/>
              <a:chExt cx="2987280" cy="450360"/>
            </a:xfrm>
          </p:grpSpPr>
          <p:sp>
            <p:nvSpPr>
              <p:cNvPr id="296" name="CustomShape 16"/>
              <p:cNvSpPr/>
              <p:nvPr/>
            </p:nvSpPr>
            <p:spPr>
              <a:xfrm>
                <a:off x="4294080" y="4319280"/>
                <a:ext cx="178200" cy="86400"/>
              </a:xfrm>
              <a:custGeom>
                <a:avLst/>
                <a:gdLst/>
                <a:ahLst/>
                <a:rect l="l" t="t" r="r" b="b"/>
                <a:pathLst>
                  <a:path w="102" h="66">
                    <a:moveTo>
                      <a:pt x="0" y="51"/>
                    </a:moveTo>
                    <a:lnTo>
                      <a:pt x="88" y="0"/>
                    </a:lnTo>
                    <a:lnTo>
                      <a:pt x="95" y="37"/>
                    </a:lnTo>
                    <a:lnTo>
                      <a:pt x="102" y="66"/>
                    </a:lnTo>
                    <a:lnTo>
                      <a:pt x="0" y="51"/>
                    </a:lnTo>
                    <a:close/>
                  </a:path>
                </a:pathLst>
              </a:custGeom>
              <a:solidFill>
                <a:srgbClr val="aa0000"/>
              </a:solidFill>
              <a:ln w="11160">
                <a:solidFill>
                  <a:srgbClr val="aa0000"/>
                </a:solidFill>
                <a:round/>
              </a:ln>
            </p:spPr>
            <p:style>
              <a:lnRef idx="0"/>
              <a:fillRef idx="0"/>
              <a:effectRef idx="0"/>
              <a:fontRef idx="minor"/>
            </p:style>
          </p:sp>
          <p:sp>
            <p:nvSpPr>
              <p:cNvPr id="297" name="Line 17"/>
              <p:cNvSpPr/>
              <p:nvPr/>
            </p:nvSpPr>
            <p:spPr>
              <a:xfrm flipV="1">
                <a:off x="4460400" y="3955320"/>
                <a:ext cx="2820960" cy="412560"/>
              </a:xfrm>
              <a:prstGeom prst="line">
                <a:avLst/>
              </a:prstGeom>
              <a:ln w="11160">
                <a:solidFill>
                  <a:srgbClr val="aa0000"/>
                </a:solidFill>
                <a:round/>
              </a:ln>
            </p:spPr>
            <p:style>
              <a:lnRef idx="0"/>
              <a:fillRef idx="0"/>
              <a:effectRef idx="0"/>
              <a:fontRef idx="minor"/>
            </p:style>
          </p:sp>
        </p:grpSp>
        <p:sp>
          <p:nvSpPr>
            <p:cNvPr id="298" name="CustomShape 18"/>
            <p:cNvSpPr/>
            <p:nvPr/>
          </p:nvSpPr>
          <p:spPr>
            <a:xfrm>
              <a:off x="7499520" y="3663360"/>
              <a:ext cx="626040" cy="395640"/>
            </a:xfrm>
            <a:prstGeom prst="rect">
              <a:avLst/>
            </a:prstGeom>
            <a:noFill/>
            <a:ln>
              <a:noFill/>
            </a:ln>
          </p:spPr>
          <p:style>
            <a:lnRef idx="0"/>
            <a:fillRef idx="0"/>
            <a:effectRef idx="0"/>
            <a:fontRef idx="minor"/>
          </p:style>
          <p:txBody>
            <a:bodyPr wrap="none" lIns="0" rIns="0" tIns="0" bIns="0"/>
            <a:p>
              <a:pPr>
                <a:lnSpc>
                  <a:spcPct val="100000"/>
                </a:lnSpc>
              </a:pPr>
              <a:r>
                <a:rPr b="0" lang="en-US" sz="2600" spc="-1" strike="noStrike">
                  <a:solidFill>
                    <a:srgbClr val="aa0000"/>
                  </a:solidFill>
                  <a:latin typeface="Arial"/>
                  <a:ea typeface="ＭＳ Ｐゴシック"/>
                </a:rPr>
                <a:t>self-</a:t>
              </a:r>
              <a:endParaRPr b="0" lang="en-US" sz="2600" spc="-1" strike="noStrike">
                <a:latin typeface="Arial"/>
              </a:endParaRPr>
            </a:p>
          </p:txBody>
        </p:sp>
        <p:sp>
          <p:nvSpPr>
            <p:cNvPr id="299" name="CustomShape 19"/>
            <p:cNvSpPr/>
            <p:nvPr/>
          </p:nvSpPr>
          <p:spPr>
            <a:xfrm>
              <a:off x="7539120" y="3970080"/>
              <a:ext cx="1397160" cy="395640"/>
            </a:xfrm>
            <a:prstGeom prst="rect">
              <a:avLst/>
            </a:prstGeom>
            <a:noFill/>
            <a:ln>
              <a:noFill/>
            </a:ln>
          </p:spPr>
          <p:style>
            <a:lnRef idx="0"/>
            <a:fillRef idx="0"/>
            <a:effectRef idx="0"/>
            <a:fontRef idx="minor"/>
          </p:style>
          <p:txBody>
            <a:bodyPr wrap="none" lIns="0" rIns="0" tIns="0" bIns="0"/>
            <a:p>
              <a:pPr>
                <a:lnSpc>
                  <a:spcPct val="100000"/>
                </a:lnSpc>
              </a:pPr>
              <a:r>
                <a:rPr b="0" lang="en-US" sz="2600" spc="-1" strike="noStrike">
                  <a:solidFill>
                    <a:srgbClr val="aa0000"/>
                  </a:solidFill>
                  <a:latin typeface="Arial"/>
                  <a:ea typeface="ＭＳ Ｐゴシック"/>
                </a:rPr>
                <a:t>interstitial</a:t>
              </a:r>
              <a:endParaRPr b="0" lang="en-US" sz="2600" spc="-1" strike="noStrike">
                <a:latin typeface="Arial"/>
              </a:endParaRPr>
            </a:p>
          </p:txBody>
        </p:sp>
        <p:sp>
          <p:nvSpPr>
            <p:cNvPr id="300" name="CustomShape 20"/>
            <p:cNvSpPr/>
            <p:nvPr/>
          </p:nvSpPr>
          <p:spPr>
            <a:xfrm>
              <a:off x="1540800" y="4264200"/>
              <a:ext cx="1214280" cy="334800"/>
            </a:xfrm>
            <a:prstGeom prst="rect">
              <a:avLst/>
            </a:prstGeom>
            <a:noFill/>
            <a:ln>
              <a:noFill/>
            </a:ln>
          </p:spPr>
          <p:style>
            <a:lnRef idx="0"/>
            <a:fillRef idx="0"/>
            <a:effectRef idx="0"/>
            <a:fontRef idx="minor"/>
          </p:style>
          <p:txBody>
            <a:bodyPr wrap="none" lIns="0" rIns="0" tIns="0" bIns="0"/>
            <a:p>
              <a:pPr>
                <a:lnSpc>
                  <a:spcPct val="100000"/>
                </a:lnSpc>
              </a:pPr>
              <a:r>
                <a:rPr b="0" lang="en-US" sz="2200" spc="-1" strike="noStrike">
                  <a:solidFill>
                    <a:srgbClr val="ff6666"/>
                  </a:solidFill>
                  <a:latin typeface="Arial"/>
                  <a:ea typeface="ＭＳ Ｐゴシック"/>
                </a:rPr>
                <a:t>distortion </a:t>
              </a:r>
              <a:endParaRPr b="0" lang="en-US" sz="2200" spc="-1" strike="noStrike">
                <a:latin typeface="Arial"/>
              </a:endParaRPr>
            </a:p>
          </p:txBody>
        </p:sp>
        <p:sp>
          <p:nvSpPr>
            <p:cNvPr id="301" name="CustomShape 21"/>
            <p:cNvSpPr/>
            <p:nvPr/>
          </p:nvSpPr>
          <p:spPr>
            <a:xfrm>
              <a:off x="1536840" y="4532040"/>
              <a:ext cx="1136520" cy="334800"/>
            </a:xfrm>
            <a:prstGeom prst="rect">
              <a:avLst/>
            </a:prstGeom>
            <a:noFill/>
            <a:ln>
              <a:noFill/>
            </a:ln>
          </p:spPr>
          <p:style>
            <a:lnRef idx="0"/>
            <a:fillRef idx="0"/>
            <a:effectRef idx="0"/>
            <a:fontRef idx="minor"/>
          </p:style>
          <p:txBody>
            <a:bodyPr wrap="none" lIns="0" rIns="0" tIns="0" bIns="0"/>
            <a:p>
              <a:pPr>
                <a:lnSpc>
                  <a:spcPct val="100000"/>
                </a:lnSpc>
              </a:pPr>
              <a:r>
                <a:rPr b="0" lang="en-US" sz="2200" spc="-1" strike="noStrike">
                  <a:solidFill>
                    <a:srgbClr val="ff6666"/>
                  </a:solidFill>
                  <a:latin typeface="Arial"/>
                  <a:ea typeface="ＭＳ Ｐゴシック"/>
                </a:rPr>
                <a:t>of planes</a:t>
              </a:r>
              <a:endParaRPr b="0" lang="en-US" sz="2200" spc="-1" strike="noStrike">
                <a:latin typeface="Arial"/>
              </a:endParaRPr>
            </a:p>
          </p:txBody>
        </p:sp>
      </p:grpSp>
    </p:spTree>
  </p:cSld>
  <p:timing>
    <p:tnLst>
      <p:par>
        <p:cTn id="35" dur="indefinite" restart="never" nodeType="tmRoot">
          <p:childTnLst>
            <p:seq>
              <p:cTn id="36" dur="indefinite" nodeType="mainSeq">
                <p:childTnLst>
                  <p:par>
                    <p:cTn id="37" nodeType="clickEffect" fill="hold">
                      <p:stCondLst>
                        <p:cond delay="indefinite"/>
                      </p:stCondLst>
                      <p:childTnLst>
                        <p:par>
                          <p:cTn id="38" nodeType="withEffect" fill="hold">
                            <p:stCondLst>
                              <p:cond delay="0"/>
                            </p:stCondLst>
                            <p:childTnLst>
                              <p:par>
                                <p:cTn id="39" nodeType="clickEffect" fill="hold" presetClass="entr" presetID="2" presetSubtype="8">
                                  <p:stCondLst>
                                    <p:cond delay="0"/>
                                  </p:stCondLst>
                                  <p:childTnLst>
                                    <p:set>
                                      <p:cBhvr>
                                        <p:cTn id="40" dur="1" fill="hold">
                                          <p:stCondLst>
                                            <p:cond delay="0"/>
                                          </p:stCondLst>
                                        </p:cTn>
                                        <p:tgtEl>
                                          <p:spTgt spid="282"/>
                                        </p:tgtEl>
                                        <p:attrNameLst>
                                          <p:attrName>style.visibility</p:attrName>
                                        </p:attrNameLst>
                                      </p:cBhvr>
                                      <p:to>
                                        <p:strVal val="visible"/>
                                      </p:to>
                                    </p:set>
                                    <p:anim calcmode="lin" valueType="num">
                                      <p:cBhvr additive="repl">
                                        <p:cTn id="41" dur="1000" fill="hold"/>
                                        <p:tgtEl>
                                          <p:spTgt spid="282"/>
                                        </p:tgtEl>
                                        <p:attrNameLst>
                                          <p:attrName>ppt_x</p:attrName>
                                        </p:attrNameLst>
                                      </p:cBhvr>
                                      <p:tavLst>
                                        <p:tav tm="0">
                                          <p:val>
                                            <p:strVal val="0-#ppt_w/2"/>
                                          </p:val>
                                        </p:tav>
                                        <p:tav tm="100000">
                                          <p:val>
                                            <p:strVal val="#ppt_x"/>
                                          </p:val>
                                        </p:tav>
                                      </p:tavLst>
                                    </p:anim>
                                    <p:anim calcmode="lin" valueType="num">
                                      <p:cBhvr additive="repl">
                                        <p:cTn id="42" dur="1000" fill="hold"/>
                                        <p:tgtEl>
                                          <p:spTgt spid="282"/>
                                        </p:tgtEl>
                                        <p:attrNameLst>
                                          <p:attrName>ppt_y</p:attrName>
                                        </p:attrNameLst>
                                      </p:cBhvr>
                                      <p:tavLst>
                                        <p:tav tm="0">
                                          <p:val>
                                            <p:strVal val="#ppt_y"/>
                                          </p:val>
                                        </p:tav>
                                        <p:tav tm="100000">
                                          <p:val>
                                            <p:strVal val="#ppt_y"/>
                                          </p:val>
                                        </p:tav>
                                      </p:tavLst>
                                    </p:anim>
                                  </p:childTnLst>
                                </p:cTn>
                              </p:par>
                            </p:childTnLst>
                          </p:cTn>
                        </p:par>
                        <p:par>
                          <p:cTn id="43" nodeType="afterEffect" fill="hold">
                            <p:stCondLst>
                              <p:cond delay="1000"/>
                            </p:stCondLst>
                            <p:childTnLst>
                              <p:par>
                                <p:cTn id="44" nodeType="afterEffect" fill="hold" presetClass="entr" presetID="22" presetSubtype="8">
                                  <p:stCondLst>
                                    <p:cond delay="0"/>
                                  </p:stCondLst>
                                  <p:childTnLst>
                                    <p:set>
                                      <p:cBhvr>
                                        <p:cTn id="45" dur="1" fill="hold">
                                          <p:stCondLst>
                                            <p:cond delay="0"/>
                                          </p:stCondLst>
                                        </p:cTn>
                                        <p:tgtEl>
                                          <p:spTgt spid="283"/>
                                        </p:tgtEl>
                                        <p:attrNameLst>
                                          <p:attrName>style.visibility</p:attrName>
                                        </p:attrNameLst>
                                      </p:cBhvr>
                                      <p:to>
                                        <p:strVal val="visible"/>
                                      </p:to>
                                    </p:set>
                                    <p:animEffect filter="wipe(left)" transition="in">
                                      <p:cBhvr additive="repl">
                                        <p:cTn id="46" dur="1000"/>
                                        <p:tgtEl>
                                          <p:spTgt spid="283"/>
                                        </p:tgtEl>
                                      </p:cBhvr>
                                    </p:animEffect>
                                  </p:childTnLst>
                                </p:cTn>
                              </p:par>
                            </p:childTnLst>
                          </p:cTn>
                        </p:par>
                        <p:par>
                          <p:cTn id="47" nodeType="afterEffect" fill="hold">
                            <p:stCondLst>
                              <p:cond delay="2000"/>
                            </p:stCondLst>
                            <p:childTnLst>
                              <p:par>
                                <p:cTn id="48" nodeType="afterEffect" fill="hold" presetClass="entr" presetID="2" presetSubtype="4">
                                  <p:stCondLst>
                                    <p:cond delay="0"/>
                                  </p:stCondLst>
                                  <p:childTnLst>
                                    <p:set>
                                      <p:cBhvr>
                                        <p:cTn id="49" dur="1" fill="hold">
                                          <p:stCondLst>
                                            <p:cond delay="0"/>
                                          </p:stCondLst>
                                        </p:cTn>
                                        <p:tgtEl>
                                          <p:spTgt spid="293"/>
                                        </p:tgtEl>
                                        <p:attrNameLst>
                                          <p:attrName>style.visibility</p:attrName>
                                        </p:attrNameLst>
                                      </p:cBhvr>
                                      <p:to>
                                        <p:strVal val="visible"/>
                                      </p:to>
                                    </p:set>
                                    <p:anim calcmode="lin" valueType="num">
                                      <p:cBhvr additive="repl">
                                        <p:cTn id="50" dur="1000" fill="hold"/>
                                        <p:tgtEl>
                                          <p:spTgt spid="293"/>
                                        </p:tgtEl>
                                        <p:attrNameLst>
                                          <p:attrName>ppt_x</p:attrName>
                                        </p:attrNameLst>
                                      </p:cBhvr>
                                      <p:tavLst>
                                        <p:tav tm="0">
                                          <p:val>
                                            <p:strVal val="#ppt_x"/>
                                          </p:val>
                                        </p:tav>
                                        <p:tav tm="100000">
                                          <p:val>
                                            <p:strVal val="#ppt_x"/>
                                          </p:val>
                                        </p:tav>
                                      </p:tavLst>
                                    </p:anim>
                                    <p:anim calcmode="lin" valueType="num">
                                      <p:cBhvr additive="repl">
                                        <p:cTn id="51" dur="1000" fill="hold"/>
                                        <p:tgtEl>
                                          <p:spTgt spid="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8456040" y="5294520"/>
            <a:ext cx="1301760" cy="293760"/>
          </a:xfrm>
          <a:prstGeom prst="rect">
            <a:avLst/>
          </a:prstGeom>
          <a:noFill/>
          <a:ln w="9360">
            <a:noFill/>
          </a:ln>
        </p:spPr>
        <p:txBody>
          <a:bodyPr/>
          <a:p>
            <a:pPr algn="ctr">
              <a:lnSpc>
                <a:spcPct val="100000"/>
              </a:lnSpc>
            </a:pPr>
            <a:fld id="{76CA8FFF-B82D-4D77-8323-301373915C1B}"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pic>
        <p:nvPicPr>
          <p:cNvPr id="303" name="Picture 2" descr=""/>
          <p:cNvPicPr/>
          <p:nvPr/>
        </p:nvPicPr>
        <p:blipFill>
          <a:blip r:embed="rId1"/>
          <a:stretch/>
        </p:blipFill>
        <p:spPr>
          <a:xfrm>
            <a:off x="0" y="1128600"/>
            <a:ext cx="10079640" cy="4095360"/>
          </a:xfrm>
          <a:prstGeom prst="rect">
            <a:avLst/>
          </a:prstGeom>
          <a:ln>
            <a:noFill/>
          </a:ln>
        </p:spPr>
      </p:pic>
      <p:sp>
        <p:nvSpPr>
          <p:cNvPr id="304" name="CustomShape 2"/>
          <p:cNvSpPr/>
          <p:nvPr/>
        </p:nvSpPr>
        <p:spPr>
          <a:xfrm>
            <a:off x="1935000" y="269640"/>
            <a:ext cx="6929280" cy="699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4000" spc="-1" strike="noStrike">
                <a:solidFill>
                  <a:srgbClr val="000000"/>
                </a:solidFill>
                <a:latin typeface="Arial"/>
                <a:ea typeface="ＭＳ Ｐゴシック"/>
              </a:rPr>
              <a:t>Point Defects in Ionic Crystals</a:t>
            </a:r>
            <a:endParaRPr b="0" lang="en-US" sz="4000" spc="-1" strike="noStrike">
              <a:latin typeface="Arial"/>
            </a:endParaRPr>
          </a:p>
        </p:txBody>
      </p:sp>
    </p:spTree>
  </p:cSld>
  <p:timing>
    <p:tnLst>
      <p:par>
        <p:cTn id="52" dur="indefinite" restart="never" nodeType="tmRoot">
          <p:childTnLst>
            <p:seq>
              <p:cTn id="53"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8456040" y="5294520"/>
            <a:ext cx="1301760" cy="293760"/>
          </a:xfrm>
          <a:prstGeom prst="rect">
            <a:avLst/>
          </a:prstGeom>
          <a:noFill/>
          <a:ln w="9360">
            <a:noFill/>
          </a:ln>
        </p:spPr>
        <p:txBody>
          <a:bodyPr/>
          <a:p>
            <a:pPr algn="ctr">
              <a:lnSpc>
                <a:spcPct val="100000"/>
              </a:lnSpc>
            </a:pPr>
            <a:fld id="{CF56B585-AE98-4600-B609-7329D863CB5E}"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306" name="TextShape 2"/>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Importance of point defects</a:t>
            </a:r>
            <a:endParaRPr b="0" lang="en-US" sz="3600" spc="-1" strike="noStrike">
              <a:solidFill>
                <a:srgbClr val="000000"/>
              </a:solidFill>
              <a:latin typeface="Arial"/>
            </a:endParaRPr>
          </a:p>
        </p:txBody>
      </p:sp>
      <p:sp>
        <p:nvSpPr>
          <p:cNvPr id="307" name="TextShape 3"/>
          <p:cNvSpPr txBox="1"/>
          <p:nvPr/>
        </p:nvSpPr>
        <p:spPr>
          <a:xfrm>
            <a:off x="731160" y="1266120"/>
            <a:ext cx="8616240" cy="3401640"/>
          </a:xfrm>
          <a:prstGeom prst="rect">
            <a:avLst/>
          </a:prstGeom>
          <a:noFill/>
          <a:ln>
            <a:noFill/>
          </a:ln>
        </p:spPr>
        <p:txBody>
          <a:bodyPr/>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ea typeface="ＭＳ Ｐゴシック"/>
              </a:rPr>
              <a:t>Solid-state diffusion (Chapter 5)</a:t>
            </a:r>
            <a:endParaRPr b="0" lang="en-US" sz="3200" spc="-1" strike="noStrike">
              <a:solidFill>
                <a:srgbClr val="000000"/>
              </a:solidFill>
              <a:latin typeface="Arial"/>
            </a:endParaRPr>
          </a:p>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ea typeface="ＭＳ Ｐゴシック"/>
              </a:rPr>
              <a:t>Mechanical properties (carbon in iron)</a:t>
            </a:r>
            <a:endParaRPr b="0" lang="en-US" sz="3200" spc="-1" strike="noStrike">
              <a:solidFill>
                <a:srgbClr val="000000"/>
              </a:solidFill>
              <a:latin typeface="Arial"/>
            </a:endParaRPr>
          </a:p>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ea typeface="ＭＳ Ｐゴシック"/>
              </a:rPr>
              <a:t>Electrical properties in semiconductors</a:t>
            </a:r>
            <a:endParaRPr b="0" lang="en-US" sz="3200" spc="-1" strike="noStrike">
              <a:solidFill>
                <a:srgbClr val="000000"/>
              </a:solidFill>
              <a:latin typeface="Arial"/>
            </a:endParaRPr>
          </a:p>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ea typeface="ＭＳ Ｐゴシック"/>
              </a:rPr>
              <a:t>Color</a:t>
            </a:r>
            <a:endParaRPr b="0" lang="en-US" sz="3200" spc="-1" strike="noStrike">
              <a:solidFill>
                <a:srgbClr val="000000"/>
              </a:solidFill>
              <a:latin typeface="Arial"/>
            </a:endParaRPr>
          </a:p>
        </p:txBody>
      </p:sp>
      <p:pic>
        <p:nvPicPr>
          <p:cNvPr id="308" name="Picture 4" descr=""/>
          <p:cNvPicPr/>
          <p:nvPr/>
        </p:nvPicPr>
        <p:blipFill>
          <a:blip r:embed="rId1"/>
          <a:stretch/>
        </p:blipFill>
        <p:spPr>
          <a:xfrm>
            <a:off x="0" y="3446280"/>
            <a:ext cx="10079640" cy="327600"/>
          </a:xfrm>
          <a:prstGeom prst="rect">
            <a:avLst/>
          </a:prstGeom>
          <a:ln>
            <a:noFill/>
          </a:ln>
        </p:spPr>
      </p:pic>
      <p:sp>
        <p:nvSpPr>
          <p:cNvPr id="309" name="CustomShape 4"/>
          <p:cNvSpPr/>
          <p:nvPr/>
        </p:nvSpPr>
        <p:spPr>
          <a:xfrm>
            <a:off x="809280" y="4087800"/>
            <a:ext cx="7824240" cy="12373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400" spc="-1" strike="noStrike">
                <a:solidFill>
                  <a:srgbClr val="000000"/>
                </a:solidFill>
                <a:latin typeface="Arial"/>
                <a:ea typeface="ＭＳ Ｐゴシック"/>
              </a:rPr>
              <a:t>Al</a:t>
            </a:r>
            <a:r>
              <a:rPr b="0" lang="en-US" sz="2400" spc="-1" strike="noStrike" baseline="-25000">
                <a:solidFill>
                  <a:srgbClr val="000000"/>
                </a:solidFill>
                <a:latin typeface="Arial"/>
                <a:ea typeface="ＭＳ Ｐゴシック"/>
              </a:rPr>
              <a:t>2</a:t>
            </a:r>
            <a:r>
              <a:rPr b="0" lang="en-US" sz="2400" spc="-1" strike="noStrike">
                <a:solidFill>
                  <a:srgbClr val="000000"/>
                </a:solidFill>
                <a:latin typeface="Arial"/>
                <a:ea typeface="ＭＳ Ｐゴシック"/>
              </a:rPr>
              <a:t>O</a:t>
            </a:r>
            <a:r>
              <a:rPr b="0" lang="en-US" sz="2400" spc="-1" strike="noStrike" baseline="-25000">
                <a:solidFill>
                  <a:srgbClr val="000000"/>
                </a:solidFill>
                <a:latin typeface="Arial"/>
                <a:ea typeface="ＭＳ Ｐゴシック"/>
              </a:rPr>
              <a:t>3</a:t>
            </a:r>
            <a:r>
              <a:rPr b="0" lang="en-US" sz="2400" spc="-1" strike="noStrike">
                <a:solidFill>
                  <a:srgbClr val="000000"/>
                </a:solidFill>
                <a:latin typeface="Arial"/>
                <a:ea typeface="ＭＳ Ｐゴシック"/>
              </a:rPr>
              <a:t>: alumina, corundum (trigonal crystal structure)</a:t>
            </a:r>
            <a:endParaRPr b="0" lang="en-US" sz="2400" spc="-1" strike="noStrike">
              <a:latin typeface="Arial"/>
            </a:endParaRPr>
          </a:p>
          <a:p>
            <a:pPr algn="ctr">
              <a:lnSpc>
                <a:spcPct val="100000"/>
              </a:lnSpc>
            </a:pPr>
            <a:r>
              <a:rPr b="0" lang="en-US" sz="2400" spc="-1" strike="noStrike">
                <a:solidFill>
                  <a:srgbClr val="000000"/>
                </a:solidFill>
                <a:latin typeface="Arial"/>
                <a:ea typeface="ＭＳ Ｐゴシック"/>
              </a:rPr>
              <a:t>+Chromium </a:t>
            </a:r>
            <a:r>
              <a:rPr b="0" lang="en-US" sz="2400" spc="-1" strike="noStrike">
                <a:solidFill>
                  <a:srgbClr val="000000"/>
                </a:solidFill>
                <a:latin typeface="Wingdings"/>
                <a:ea typeface="ＭＳ Ｐゴシック"/>
              </a:rPr>
              <a:t></a:t>
            </a:r>
            <a:r>
              <a:rPr b="0" lang="en-US" sz="2400" spc="-1" strike="noStrike">
                <a:solidFill>
                  <a:srgbClr val="000000"/>
                </a:solidFill>
                <a:latin typeface="Arial"/>
                <a:ea typeface="ＭＳ Ｐゴシック"/>
              </a:rPr>
              <a:t> ruby (red)</a:t>
            </a:r>
            <a:endParaRPr b="0" lang="en-US" sz="2400" spc="-1" strike="noStrike">
              <a:latin typeface="Arial"/>
            </a:endParaRPr>
          </a:p>
          <a:p>
            <a:pPr algn="ctr">
              <a:lnSpc>
                <a:spcPct val="100000"/>
              </a:lnSpc>
            </a:pPr>
            <a:r>
              <a:rPr b="0" lang="en-US" sz="2400" spc="-1" strike="noStrike">
                <a:solidFill>
                  <a:srgbClr val="000000"/>
                </a:solidFill>
                <a:latin typeface="Arial"/>
                <a:ea typeface="ＭＳ Ｐゴシック"/>
              </a:rPr>
              <a:t>+Titanium, Iron,… </a:t>
            </a:r>
            <a:r>
              <a:rPr b="0" lang="en-US" sz="2400" spc="-1" strike="noStrike">
                <a:solidFill>
                  <a:srgbClr val="000000"/>
                </a:solidFill>
                <a:latin typeface="Wingdings"/>
                <a:ea typeface="ＭＳ Ｐゴシック"/>
              </a:rPr>
              <a:t></a:t>
            </a:r>
            <a:r>
              <a:rPr b="0" lang="en-US" sz="2400" spc="-1" strike="noStrike">
                <a:solidFill>
                  <a:srgbClr val="000000"/>
                </a:solidFill>
                <a:latin typeface="Arial"/>
                <a:ea typeface="ＭＳ Ｐゴシック"/>
              </a:rPr>
              <a:t> sapphire (not red: blue, orange, …)</a:t>
            </a:r>
            <a:endParaRPr b="0" lang="en-US" sz="2400" spc="-1" strike="noStrike">
              <a:latin typeface="Arial"/>
            </a:endParaRPr>
          </a:p>
        </p:txBody>
      </p:sp>
    </p:spTree>
  </p:cSld>
  <p:timing>
    <p:tnLst>
      <p:par>
        <p:cTn id="54" dur="indefinite" restart="never" nodeType="tmRoot">
          <p:childTnLst>
            <p:seq>
              <p:cTn id="55"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8456040" y="5294520"/>
            <a:ext cx="1301760" cy="293760"/>
          </a:xfrm>
          <a:prstGeom prst="rect">
            <a:avLst/>
          </a:prstGeom>
          <a:noFill/>
          <a:ln w="9360">
            <a:noFill/>
          </a:ln>
        </p:spPr>
        <p:txBody>
          <a:bodyPr/>
          <a:p>
            <a:pPr algn="ctr">
              <a:lnSpc>
                <a:spcPct val="100000"/>
              </a:lnSpc>
            </a:pPr>
            <a:fld id="{6C03748A-2ADF-4DD2-909C-B294CFE8CAE1}"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311" name="CustomShape 2"/>
          <p:cNvSpPr/>
          <p:nvPr/>
        </p:nvSpPr>
        <p:spPr>
          <a:xfrm>
            <a:off x="3885480" y="3349440"/>
            <a:ext cx="28875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9900"/>
                </a:solidFill>
                <a:latin typeface="Arial"/>
                <a:ea typeface="ＭＳ Ｐゴシック"/>
              </a:rPr>
              <a:t>Boltzmann's constant</a:t>
            </a:r>
            <a:endParaRPr b="0" lang="en-US" sz="2400" spc="-1" strike="noStrike">
              <a:latin typeface="Arial"/>
            </a:endParaRPr>
          </a:p>
        </p:txBody>
      </p:sp>
      <p:sp>
        <p:nvSpPr>
          <p:cNvPr id="312" name="CustomShape 3"/>
          <p:cNvSpPr/>
          <p:nvPr/>
        </p:nvSpPr>
        <p:spPr>
          <a:xfrm>
            <a:off x="7255080" y="3349440"/>
            <a:ext cx="8640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endParaRPr b="0" lang="en-US" sz="2400" spc="-1" strike="noStrike">
              <a:latin typeface="Arial"/>
            </a:endParaRPr>
          </a:p>
        </p:txBody>
      </p:sp>
      <p:sp>
        <p:nvSpPr>
          <p:cNvPr id="313" name="CustomShape 4"/>
          <p:cNvSpPr/>
          <p:nvPr/>
        </p:nvSpPr>
        <p:spPr>
          <a:xfrm>
            <a:off x="3805920" y="3716640"/>
            <a:ext cx="13575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(1.38 x 10</a:t>
            </a:r>
            <a:endParaRPr b="0" lang="en-US" sz="2400" spc="-1" strike="noStrike">
              <a:latin typeface="Arial"/>
            </a:endParaRPr>
          </a:p>
        </p:txBody>
      </p:sp>
      <p:sp>
        <p:nvSpPr>
          <p:cNvPr id="314" name="CustomShape 5"/>
          <p:cNvSpPr/>
          <p:nvPr/>
        </p:nvSpPr>
        <p:spPr>
          <a:xfrm>
            <a:off x="5328000" y="3643200"/>
            <a:ext cx="4413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-23</a:t>
            </a:r>
            <a:endParaRPr b="0" lang="en-US" sz="2400" spc="-1" strike="noStrike">
              <a:latin typeface="Arial"/>
            </a:endParaRPr>
          </a:p>
        </p:txBody>
      </p:sp>
      <p:sp>
        <p:nvSpPr>
          <p:cNvPr id="315" name="CustomShape 6"/>
          <p:cNvSpPr/>
          <p:nvPr/>
        </p:nvSpPr>
        <p:spPr>
          <a:xfrm>
            <a:off x="5897160" y="3716640"/>
            <a:ext cx="14947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J/atom-K) </a:t>
            </a:r>
            <a:endParaRPr b="0" lang="en-US" sz="2400" spc="-1" strike="noStrike">
              <a:latin typeface="Arial"/>
            </a:endParaRPr>
          </a:p>
        </p:txBody>
      </p:sp>
      <p:sp>
        <p:nvSpPr>
          <p:cNvPr id="316" name="CustomShape 7"/>
          <p:cNvSpPr/>
          <p:nvPr/>
        </p:nvSpPr>
        <p:spPr>
          <a:xfrm>
            <a:off x="3772800" y="4084200"/>
            <a:ext cx="69588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(8.62</a:t>
            </a:r>
            <a:endParaRPr b="0" lang="en-US" sz="2400" spc="-1" strike="noStrike">
              <a:latin typeface="Arial"/>
            </a:endParaRPr>
          </a:p>
        </p:txBody>
      </p:sp>
      <p:sp>
        <p:nvSpPr>
          <p:cNvPr id="317" name="CustomShape 8"/>
          <p:cNvSpPr/>
          <p:nvPr/>
        </p:nvSpPr>
        <p:spPr>
          <a:xfrm>
            <a:off x="4575240" y="4084200"/>
            <a:ext cx="23868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x</a:t>
            </a:r>
            <a:endParaRPr b="0" lang="en-US" sz="2400" spc="-1" strike="noStrike">
              <a:latin typeface="Arial"/>
            </a:endParaRPr>
          </a:p>
        </p:txBody>
      </p:sp>
      <p:sp>
        <p:nvSpPr>
          <p:cNvPr id="318" name="CustomShape 9"/>
          <p:cNvSpPr/>
          <p:nvPr/>
        </p:nvSpPr>
        <p:spPr>
          <a:xfrm>
            <a:off x="4836960" y="4084200"/>
            <a:ext cx="42480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10</a:t>
            </a:r>
            <a:endParaRPr b="0" lang="en-US" sz="2400" spc="-1" strike="noStrike">
              <a:latin typeface="Arial"/>
            </a:endParaRPr>
          </a:p>
        </p:txBody>
      </p:sp>
      <p:sp>
        <p:nvSpPr>
          <p:cNvPr id="319" name="CustomShape 10"/>
          <p:cNvSpPr/>
          <p:nvPr/>
        </p:nvSpPr>
        <p:spPr>
          <a:xfrm>
            <a:off x="5318640" y="4010760"/>
            <a:ext cx="2725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-5</a:t>
            </a:r>
            <a:endParaRPr b="0" lang="en-US" sz="2400" spc="-1" strike="noStrike">
              <a:latin typeface="Arial"/>
            </a:endParaRPr>
          </a:p>
        </p:txBody>
      </p:sp>
      <p:sp>
        <p:nvSpPr>
          <p:cNvPr id="320" name="CustomShape 11"/>
          <p:cNvSpPr/>
          <p:nvPr/>
        </p:nvSpPr>
        <p:spPr>
          <a:xfrm>
            <a:off x="5695200" y="4084200"/>
            <a:ext cx="162864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eV/atom-K)</a:t>
            </a:r>
            <a:endParaRPr b="0" lang="en-US" sz="2400" spc="-1" strike="noStrike">
              <a:latin typeface="Arial"/>
            </a:endParaRPr>
          </a:p>
        </p:txBody>
      </p:sp>
      <p:sp>
        <p:nvSpPr>
          <p:cNvPr id="321" name="Line 12"/>
          <p:cNvSpPr/>
          <p:nvPr/>
        </p:nvSpPr>
        <p:spPr>
          <a:xfrm>
            <a:off x="4087800" y="2761200"/>
            <a:ext cx="531720" cy="1080"/>
          </a:xfrm>
          <a:prstGeom prst="line">
            <a:avLst/>
          </a:prstGeom>
          <a:ln w="12600">
            <a:solidFill>
              <a:srgbClr val="000000"/>
            </a:solidFill>
            <a:round/>
          </a:ln>
        </p:spPr>
        <p:style>
          <a:lnRef idx="0"/>
          <a:fillRef idx="0"/>
          <a:effectRef idx="0"/>
          <a:fontRef idx="minor"/>
        </p:style>
      </p:sp>
      <p:sp>
        <p:nvSpPr>
          <p:cNvPr id="322" name="Line 13"/>
          <p:cNvSpPr/>
          <p:nvPr/>
        </p:nvSpPr>
        <p:spPr>
          <a:xfrm>
            <a:off x="5935680" y="2761200"/>
            <a:ext cx="826200" cy="1080"/>
          </a:xfrm>
          <a:prstGeom prst="line">
            <a:avLst/>
          </a:prstGeom>
          <a:ln w="12600">
            <a:solidFill>
              <a:srgbClr val="000000"/>
            </a:solidFill>
            <a:round/>
          </a:ln>
        </p:spPr>
        <p:style>
          <a:lnRef idx="0"/>
          <a:fillRef idx="0"/>
          <a:effectRef idx="0"/>
          <a:fontRef idx="minor"/>
        </p:style>
      </p:sp>
      <p:sp>
        <p:nvSpPr>
          <p:cNvPr id="323" name="CustomShape 14"/>
          <p:cNvSpPr/>
          <p:nvPr/>
        </p:nvSpPr>
        <p:spPr>
          <a:xfrm>
            <a:off x="5713560" y="246744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ç </a:t>
            </a:r>
            <a:endParaRPr b="0" lang="en-US" sz="2800" spc="-1" strike="noStrike">
              <a:latin typeface="Arial"/>
            </a:endParaRPr>
          </a:p>
        </p:txBody>
      </p:sp>
      <p:sp>
        <p:nvSpPr>
          <p:cNvPr id="324" name="CustomShape 15"/>
          <p:cNvSpPr/>
          <p:nvPr/>
        </p:nvSpPr>
        <p:spPr>
          <a:xfrm>
            <a:off x="4086720" y="2393640"/>
            <a:ext cx="2570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003399"/>
                </a:solidFill>
                <a:latin typeface="Arial"/>
                <a:ea typeface="ＭＳ Ｐゴシック"/>
              </a:rPr>
              <a:t>N</a:t>
            </a:r>
            <a:endParaRPr b="0" lang="en-US" sz="2800" spc="-1" strike="noStrike">
              <a:latin typeface="Arial"/>
            </a:endParaRPr>
          </a:p>
        </p:txBody>
      </p:sp>
      <p:sp>
        <p:nvSpPr>
          <p:cNvPr id="325" name="CustomShape 16"/>
          <p:cNvSpPr/>
          <p:nvPr/>
        </p:nvSpPr>
        <p:spPr>
          <a:xfrm>
            <a:off x="4360680" y="2498760"/>
            <a:ext cx="1533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3399"/>
                </a:solidFill>
                <a:latin typeface="Arial"/>
                <a:ea typeface="ＭＳ Ｐゴシック"/>
              </a:rPr>
              <a:t>v</a:t>
            </a:r>
            <a:endParaRPr b="0" lang="en-US" sz="2400" spc="-1" strike="noStrike">
              <a:latin typeface="Arial"/>
            </a:endParaRPr>
          </a:p>
        </p:txBody>
      </p:sp>
      <p:sp>
        <p:nvSpPr>
          <p:cNvPr id="326" name="CustomShape 17"/>
          <p:cNvSpPr/>
          <p:nvPr/>
        </p:nvSpPr>
        <p:spPr>
          <a:xfrm>
            <a:off x="4226760" y="2813760"/>
            <a:ext cx="2570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000000"/>
                </a:solidFill>
                <a:latin typeface="Arial"/>
                <a:ea typeface="ＭＳ Ｐゴシック"/>
              </a:rPr>
              <a:t>N</a:t>
            </a:r>
            <a:endParaRPr b="0" lang="en-US" sz="2800" spc="-1" strike="noStrike">
              <a:latin typeface="Arial"/>
            </a:endParaRPr>
          </a:p>
        </p:txBody>
      </p:sp>
      <p:sp>
        <p:nvSpPr>
          <p:cNvPr id="327" name="CustomShape 18"/>
          <p:cNvSpPr/>
          <p:nvPr/>
        </p:nvSpPr>
        <p:spPr>
          <a:xfrm>
            <a:off x="4698000" y="2548800"/>
            <a:ext cx="28296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a:t>
            </a:r>
            <a:endParaRPr b="0" lang="en-US" sz="2800" spc="-1" strike="noStrike">
              <a:latin typeface="Arial"/>
            </a:endParaRPr>
          </a:p>
        </p:txBody>
      </p:sp>
      <p:sp>
        <p:nvSpPr>
          <p:cNvPr id="328" name="CustomShape 19"/>
          <p:cNvSpPr/>
          <p:nvPr/>
        </p:nvSpPr>
        <p:spPr>
          <a:xfrm>
            <a:off x="5067360" y="2582640"/>
            <a:ext cx="57564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Arial"/>
                <a:ea typeface="ＭＳ Ｐゴシック"/>
              </a:rPr>
              <a:t>exp</a:t>
            </a:r>
            <a:endParaRPr b="0" lang="en-US" sz="2800" spc="-1" strike="noStrike">
              <a:latin typeface="Arial"/>
            </a:endParaRPr>
          </a:p>
        </p:txBody>
      </p:sp>
      <p:sp>
        <p:nvSpPr>
          <p:cNvPr id="329" name="CustomShape 20"/>
          <p:cNvSpPr/>
          <p:nvPr/>
        </p:nvSpPr>
        <p:spPr>
          <a:xfrm>
            <a:off x="5997960" y="2320200"/>
            <a:ext cx="11844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a:t>
            </a:r>
            <a:endParaRPr b="0" lang="en-US" sz="2800" spc="-1" strike="noStrike">
              <a:latin typeface="Arial"/>
            </a:endParaRPr>
          </a:p>
        </p:txBody>
      </p:sp>
      <p:sp>
        <p:nvSpPr>
          <p:cNvPr id="330" name="CustomShape 21"/>
          <p:cNvSpPr/>
          <p:nvPr/>
        </p:nvSpPr>
        <p:spPr>
          <a:xfrm>
            <a:off x="6187320" y="2393640"/>
            <a:ext cx="2768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990000"/>
                </a:solidFill>
                <a:latin typeface="Arial"/>
                <a:ea typeface="ＭＳ Ｐゴシック"/>
              </a:rPr>
              <a:t>Q</a:t>
            </a:r>
            <a:endParaRPr b="0" lang="en-US" sz="2800" spc="-1" strike="noStrike">
              <a:latin typeface="Arial"/>
            </a:endParaRPr>
          </a:p>
        </p:txBody>
      </p:sp>
      <p:sp>
        <p:nvSpPr>
          <p:cNvPr id="331" name="CustomShape 22"/>
          <p:cNvSpPr/>
          <p:nvPr/>
        </p:nvSpPr>
        <p:spPr>
          <a:xfrm>
            <a:off x="6502680" y="2498760"/>
            <a:ext cx="1533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990000"/>
                </a:solidFill>
                <a:latin typeface="Arial"/>
                <a:ea typeface="ＭＳ Ｐゴシック"/>
              </a:rPr>
              <a:t>v</a:t>
            </a:r>
            <a:endParaRPr b="0" lang="en-US" sz="2400" spc="-1" strike="noStrike">
              <a:latin typeface="Arial"/>
            </a:endParaRPr>
          </a:p>
        </p:txBody>
      </p:sp>
      <p:sp>
        <p:nvSpPr>
          <p:cNvPr id="332" name="CustomShape 23"/>
          <p:cNvSpPr/>
          <p:nvPr/>
        </p:nvSpPr>
        <p:spPr>
          <a:xfrm>
            <a:off x="6112080" y="2813760"/>
            <a:ext cx="17928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009900"/>
                </a:solidFill>
                <a:latin typeface="Arial"/>
                <a:ea typeface="ＭＳ Ｐゴシック"/>
              </a:rPr>
              <a:t>k</a:t>
            </a:r>
            <a:endParaRPr b="0" lang="en-US" sz="2800" spc="-1" strike="noStrike">
              <a:latin typeface="Arial"/>
            </a:endParaRPr>
          </a:p>
        </p:txBody>
      </p:sp>
      <p:sp>
        <p:nvSpPr>
          <p:cNvPr id="333" name="CustomShape 24"/>
          <p:cNvSpPr/>
          <p:nvPr/>
        </p:nvSpPr>
        <p:spPr>
          <a:xfrm>
            <a:off x="6338880" y="2813760"/>
            <a:ext cx="2174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cccc00"/>
                </a:solidFill>
                <a:latin typeface="Arial"/>
                <a:ea typeface="ＭＳ Ｐゴシック"/>
              </a:rPr>
              <a:t>T</a:t>
            </a:r>
            <a:endParaRPr b="0" lang="en-US" sz="2800" spc="-1" strike="noStrike">
              <a:latin typeface="Arial"/>
            </a:endParaRPr>
          </a:p>
        </p:txBody>
      </p:sp>
      <p:sp>
        <p:nvSpPr>
          <p:cNvPr id="334" name="CustomShape 25"/>
          <p:cNvSpPr/>
          <p:nvPr/>
        </p:nvSpPr>
        <p:spPr>
          <a:xfrm>
            <a:off x="5713560" y="227844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æ </a:t>
            </a:r>
            <a:endParaRPr b="0" lang="en-US" sz="2800" spc="-1" strike="noStrike">
              <a:latin typeface="Arial"/>
            </a:endParaRPr>
          </a:p>
        </p:txBody>
      </p:sp>
      <p:sp>
        <p:nvSpPr>
          <p:cNvPr id="335" name="CustomShape 26"/>
          <p:cNvSpPr/>
          <p:nvPr/>
        </p:nvSpPr>
        <p:spPr>
          <a:xfrm>
            <a:off x="5713560" y="274068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è </a:t>
            </a:r>
            <a:endParaRPr b="0" lang="en-US" sz="2800" spc="-1" strike="noStrike">
              <a:latin typeface="Arial"/>
            </a:endParaRPr>
          </a:p>
        </p:txBody>
      </p:sp>
      <p:sp>
        <p:nvSpPr>
          <p:cNvPr id="336" name="CustomShape 27"/>
          <p:cNvSpPr/>
          <p:nvPr/>
        </p:nvSpPr>
        <p:spPr>
          <a:xfrm>
            <a:off x="5713560" y="257220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ç </a:t>
            </a:r>
            <a:endParaRPr b="0" lang="en-US" sz="2800" spc="-1" strike="noStrike">
              <a:latin typeface="Arial"/>
            </a:endParaRPr>
          </a:p>
        </p:txBody>
      </p:sp>
      <p:sp>
        <p:nvSpPr>
          <p:cNvPr id="337" name="CustomShape 28"/>
          <p:cNvSpPr/>
          <p:nvPr/>
        </p:nvSpPr>
        <p:spPr>
          <a:xfrm>
            <a:off x="6763680" y="227844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ö </a:t>
            </a:r>
            <a:endParaRPr b="0" lang="en-US" sz="2800" spc="-1" strike="noStrike">
              <a:latin typeface="Arial"/>
            </a:endParaRPr>
          </a:p>
        </p:txBody>
      </p:sp>
      <p:sp>
        <p:nvSpPr>
          <p:cNvPr id="338" name="CustomShape 29"/>
          <p:cNvSpPr/>
          <p:nvPr/>
        </p:nvSpPr>
        <p:spPr>
          <a:xfrm>
            <a:off x="6763680" y="274068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ø </a:t>
            </a:r>
            <a:endParaRPr b="0" lang="en-US" sz="2800" spc="-1" strike="noStrike">
              <a:latin typeface="Arial"/>
            </a:endParaRPr>
          </a:p>
        </p:txBody>
      </p:sp>
      <p:sp>
        <p:nvSpPr>
          <p:cNvPr id="339" name="CustomShape 30"/>
          <p:cNvSpPr/>
          <p:nvPr/>
        </p:nvSpPr>
        <p:spPr>
          <a:xfrm>
            <a:off x="2194920" y="1953000"/>
            <a:ext cx="18831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3399"/>
                </a:solidFill>
                <a:latin typeface="Arial"/>
                <a:ea typeface="ＭＳ Ｐゴシック"/>
              </a:rPr>
              <a:t>No. of defects</a:t>
            </a:r>
            <a:endParaRPr b="0" lang="en-US" sz="2400" spc="-1" strike="noStrike">
              <a:latin typeface="Arial"/>
            </a:endParaRPr>
          </a:p>
        </p:txBody>
      </p:sp>
      <p:sp>
        <p:nvSpPr>
          <p:cNvPr id="340" name="CustomShape 31"/>
          <p:cNvSpPr/>
          <p:nvPr/>
        </p:nvSpPr>
        <p:spPr>
          <a:xfrm>
            <a:off x="1326240" y="2669400"/>
            <a:ext cx="213624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No. of potential </a:t>
            </a:r>
            <a:endParaRPr b="0" lang="en-US" sz="2400" spc="-1" strike="noStrike">
              <a:latin typeface="Arial"/>
            </a:endParaRPr>
          </a:p>
        </p:txBody>
      </p:sp>
      <p:sp>
        <p:nvSpPr>
          <p:cNvPr id="341" name="CustomShape 32"/>
          <p:cNvSpPr/>
          <p:nvPr/>
        </p:nvSpPr>
        <p:spPr>
          <a:xfrm>
            <a:off x="1300320" y="2963520"/>
            <a:ext cx="162864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defect sites.</a:t>
            </a:r>
            <a:endParaRPr b="0" lang="en-US" sz="2400" spc="-1" strike="noStrike">
              <a:latin typeface="Arial"/>
            </a:endParaRPr>
          </a:p>
        </p:txBody>
      </p:sp>
      <p:sp>
        <p:nvSpPr>
          <p:cNvPr id="342" name="CustomShape 33"/>
          <p:cNvSpPr/>
          <p:nvPr/>
        </p:nvSpPr>
        <p:spPr>
          <a:xfrm>
            <a:off x="6027480" y="1921320"/>
            <a:ext cx="233748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990000"/>
                </a:solidFill>
                <a:latin typeface="Arial"/>
                <a:ea typeface="ＭＳ Ｐゴシック"/>
              </a:rPr>
              <a:t>Activation energy</a:t>
            </a:r>
            <a:endParaRPr b="0" lang="en-US" sz="2400" spc="-1" strike="noStrike">
              <a:latin typeface="Arial"/>
            </a:endParaRPr>
          </a:p>
        </p:txBody>
      </p:sp>
      <p:sp>
        <p:nvSpPr>
          <p:cNvPr id="343" name="CustomShape 34"/>
          <p:cNvSpPr/>
          <p:nvPr/>
        </p:nvSpPr>
        <p:spPr>
          <a:xfrm>
            <a:off x="7188840" y="3097440"/>
            <a:ext cx="17125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cccc00"/>
                </a:solidFill>
                <a:latin typeface="Arial"/>
                <a:ea typeface="ＭＳ Ｐゴシック"/>
              </a:rPr>
              <a:t>Temperature</a:t>
            </a:r>
            <a:endParaRPr b="0" lang="en-US" sz="2400" spc="-1" strike="noStrike">
              <a:latin typeface="Arial"/>
            </a:endParaRPr>
          </a:p>
        </p:txBody>
      </p:sp>
      <p:grpSp>
        <p:nvGrpSpPr>
          <p:cNvPr id="344" name="Group 35"/>
          <p:cNvGrpSpPr/>
          <p:nvPr/>
        </p:nvGrpSpPr>
        <p:grpSpPr>
          <a:xfrm>
            <a:off x="3499560" y="2225520"/>
            <a:ext cx="504000" cy="252000"/>
            <a:chOff x="3499560" y="2225520"/>
            <a:chExt cx="504000" cy="252000"/>
          </a:xfrm>
        </p:grpSpPr>
        <p:sp>
          <p:nvSpPr>
            <p:cNvPr id="345" name="CustomShape 36"/>
            <p:cNvSpPr/>
            <p:nvPr/>
          </p:nvSpPr>
          <p:spPr>
            <a:xfrm>
              <a:off x="3807720" y="2362320"/>
              <a:ext cx="195840" cy="115200"/>
            </a:xfrm>
            <a:custGeom>
              <a:avLst/>
              <a:gdLst/>
              <a:ahLst/>
              <a:rect l="l" t="t" r="r" b="b"/>
              <a:pathLst>
                <a:path w="112" h="88">
                  <a:moveTo>
                    <a:pt x="112" y="88"/>
                  </a:moveTo>
                  <a:lnTo>
                    <a:pt x="0" y="64"/>
                  </a:lnTo>
                  <a:lnTo>
                    <a:pt x="24" y="32"/>
                  </a:lnTo>
                  <a:lnTo>
                    <a:pt x="48" y="0"/>
                  </a:lnTo>
                  <a:lnTo>
                    <a:pt x="112" y="88"/>
                  </a:lnTo>
                  <a:close/>
                </a:path>
              </a:pathLst>
            </a:custGeom>
            <a:solidFill>
              <a:srgbClr val="003399"/>
            </a:solidFill>
            <a:ln w="12600">
              <a:solidFill>
                <a:srgbClr val="003399"/>
              </a:solidFill>
              <a:round/>
            </a:ln>
          </p:spPr>
          <p:style>
            <a:lnRef idx="0"/>
            <a:fillRef idx="0"/>
            <a:effectRef idx="0"/>
            <a:fontRef idx="minor"/>
          </p:style>
        </p:sp>
        <p:sp>
          <p:nvSpPr>
            <p:cNvPr id="346" name="Line 37"/>
            <p:cNvSpPr/>
            <p:nvPr/>
          </p:nvSpPr>
          <p:spPr>
            <a:xfrm>
              <a:off x="3499560" y="2225520"/>
              <a:ext cx="349920" cy="178560"/>
            </a:xfrm>
            <a:prstGeom prst="line">
              <a:avLst/>
            </a:prstGeom>
            <a:ln w="12600">
              <a:solidFill>
                <a:srgbClr val="003399"/>
              </a:solidFill>
              <a:round/>
            </a:ln>
          </p:spPr>
          <p:style>
            <a:lnRef idx="0"/>
            <a:fillRef idx="0"/>
            <a:effectRef idx="0"/>
            <a:fontRef idx="minor"/>
          </p:style>
        </p:sp>
      </p:grpSp>
      <p:grpSp>
        <p:nvGrpSpPr>
          <p:cNvPr id="347" name="Group 38"/>
          <p:cNvGrpSpPr/>
          <p:nvPr/>
        </p:nvGrpSpPr>
        <p:grpSpPr>
          <a:xfrm>
            <a:off x="3659400" y="2924640"/>
            <a:ext cx="534960" cy="141840"/>
            <a:chOff x="3659400" y="2924640"/>
            <a:chExt cx="534960" cy="141840"/>
          </a:xfrm>
        </p:grpSpPr>
        <p:sp>
          <p:nvSpPr>
            <p:cNvPr id="348" name="CustomShape 39"/>
            <p:cNvSpPr/>
            <p:nvPr/>
          </p:nvSpPr>
          <p:spPr>
            <a:xfrm rot="985200">
              <a:off x="3992400" y="2944080"/>
              <a:ext cx="192600" cy="106560"/>
            </a:xfrm>
            <a:custGeom>
              <a:avLst/>
              <a:gdLst/>
              <a:ahLst/>
              <a:rect l="l" t="t" r="r" b="b"/>
              <a:pathLst>
                <a:path w="112" h="80">
                  <a:moveTo>
                    <a:pt x="112" y="8"/>
                  </a:moveTo>
                  <a:lnTo>
                    <a:pt x="24" y="80"/>
                  </a:lnTo>
                  <a:lnTo>
                    <a:pt x="16" y="40"/>
                  </a:lnTo>
                  <a:lnTo>
                    <a:pt x="0" y="0"/>
                  </a:lnTo>
                  <a:lnTo>
                    <a:pt x="112" y="8"/>
                  </a:lnTo>
                  <a:close/>
                </a:path>
              </a:pathLst>
            </a:custGeom>
            <a:solidFill>
              <a:srgbClr val="000000"/>
            </a:solidFill>
            <a:ln w="12600">
              <a:solidFill>
                <a:srgbClr val="000000"/>
              </a:solidFill>
              <a:round/>
            </a:ln>
          </p:spPr>
          <p:style>
            <a:lnRef idx="0"/>
            <a:fillRef idx="0"/>
            <a:effectRef idx="0"/>
            <a:fontRef idx="minor"/>
          </p:style>
        </p:sp>
        <p:sp>
          <p:nvSpPr>
            <p:cNvPr id="349" name="Line 40"/>
            <p:cNvSpPr/>
            <p:nvPr/>
          </p:nvSpPr>
          <p:spPr>
            <a:xfrm flipV="1">
              <a:off x="3659400" y="2980440"/>
              <a:ext cx="353880" cy="9720"/>
            </a:xfrm>
            <a:prstGeom prst="line">
              <a:avLst/>
            </a:prstGeom>
            <a:ln w="12600">
              <a:solidFill>
                <a:srgbClr val="000000"/>
              </a:solidFill>
              <a:round/>
            </a:ln>
          </p:spPr>
          <p:style>
            <a:lnRef idx="0"/>
            <a:fillRef idx="0"/>
            <a:effectRef idx="0"/>
            <a:fontRef idx="minor"/>
          </p:style>
        </p:sp>
      </p:grpSp>
      <p:grpSp>
        <p:nvGrpSpPr>
          <p:cNvPr id="350" name="Group 41"/>
          <p:cNvGrpSpPr/>
          <p:nvPr/>
        </p:nvGrpSpPr>
        <p:grpSpPr>
          <a:xfrm>
            <a:off x="6397920" y="2194200"/>
            <a:ext cx="503640" cy="188640"/>
            <a:chOff x="6397920" y="2194200"/>
            <a:chExt cx="503640" cy="188640"/>
          </a:xfrm>
        </p:grpSpPr>
        <p:sp>
          <p:nvSpPr>
            <p:cNvPr id="351" name="CustomShape 42"/>
            <p:cNvSpPr/>
            <p:nvPr/>
          </p:nvSpPr>
          <p:spPr>
            <a:xfrm>
              <a:off x="6397920" y="2278080"/>
              <a:ext cx="195480" cy="104760"/>
            </a:xfrm>
            <a:custGeom>
              <a:avLst/>
              <a:gdLst/>
              <a:ahLst/>
              <a:rect l="l" t="t" r="r" b="b"/>
              <a:pathLst>
                <a:path w="112" h="80">
                  <a:moveTo>
                    <a:pt x="0" y="80"/>
                  </a:moveTo>
                  <a:lnTo>
                    <a:pt x="72" y="0"/>
                  </a:lnTo>
                  <a:lnTo>
                    <a:pt x="96" y="32"/>
                  </a:lnTo>
                  <a:lnTo>
                    <a:pt x="112" y="72"/>
                  </a:lnTo>
                  <a:lnTo>
                    <a:pt x="0" y="80"/>
                  </a:lnTo>
                  <a:close/>
                </a:path>
              </a:pathLst>
            </a:custGeom>
            <a:solidFill>
              <a:srgbClr val="990000"/>
            </a:solidFill>
            <a:ln w="12600">
              <a:solidFill>
                <a:srgbClr val="990000"/>
              </a:solidFill>
              <a:round/>
            </a:ln>
          </p:spPr>
          <p:style>
            <a:lnRef idx="0"/>
            <a:fillRef idx="0"/>
            <a:effectRef idx="0"/>
            <a:fontRef idx="minor"/>
          </p:style>
        </p:sp>
        <p:sp>
          <p:nvSpPr>
            <p:cNvPr id="352" name="Line 43"/>
            <p:cNvSpPr/>
            <p:nvPr/>
          </p:nvSpPr>
          <p:spPr>
            <a:xfrm flipV="1">
              <a:off x="6565680" y="2194200"/>
              <a:ext cx="335880" cy="126000"/>
            </a:xfrm>
            <a:prstGeom prst="line">
              <a:avLst/>
            </a:prstGeom>
            <a:ln w="12600">
              <a:solidFill>
                <a:srgbClr val="990000"/>
              </a:solidFill>
              <a:round/>
            </a:ln>
          </p:spPr>
          <p:style>
            <a:lnRef idx="0"/>
            <a:fillRef idx="0"/>
            <a:effectRef idx="0"/>
            <a:fontRef idx="minor"/>
          </p:style>
        </p:sp>
      </p:grpSp>
      <p:grpSp>
        <p:nvGrpSpPr>
          <p:cNvPr id="353" name="Group 44"/>
          <p:cNvGrpSpPr/>
          <p:nvPr/>
        </p:nvGrpSpPr>
        <p:grpSpPr>
          <a:xfrm>
            <a:off x="6523560" y="3044880"/>
            <a:ext cx="504000" cy="178200"/>
            <a:chOff x="6523560" y="3044880"/>
            <a:chExt cx="504000" cy="178200"/>
          </a:xfrm>
        </p:grpSpPr>
        <p:sp>
          <p:nvSpPr>
            <p:cNvPr id="354" name="CustomShape 45"/>
            <p:cNvSpPr/>
            <p:nvPr/>
          </p:nvSpPr>
          <p:spPr>
            <a:xfrm>
              <a:off x="6523560" y="3044880"/>
              <a:ext cx="195480" cy="104760"/>
            </a:xfrm>
            <a:custGeom>
              <a:avLst/>
              <a:gdLst/>
              <a:ahLst/>
              <a:rect l="l" t="t" r="r" b="b"/>
              <a:pathLst>
                <a:path w="112" h="80">
                  <a:moveTo>
                    <a:pt x="0" y="0"/>
                  </a:moveTo>
                  <a:lnTo>
                    <a:pt x="112" y="8"/>
                  </a:lnTo>
                  <a:lnTo>
                    <a:pt x="96" y="40"/>
                  </a:lnTo>
                  <a:lnTo>
                    <a:pt x="80" y="80"/>
                  </a:lnTo>
                  <a:lnTo>
                    <a:pt x="0" y="0"/>
                  </a:lnTo>
                  <a:close/>
                </a:path>
              </a:pathLst>
            </a:custGeom>
            <a:solidFill>
              <a:srgbClr val="cccc00"/>
            </a:solidFill>
            <a:ln w="12600">
              <a:solidFill>
                <a:srgbClr val="cccc00"/>
              </a:solidFill>
              <a:round/>
            </a:ln>
          </p:spPr>
          <p:style>
            <a:lnRef idx="0"/>
            <a:fillRef idx="0"/>
            <a:effectRef idx="0"/>
            <a:fontRef idx="minor"/>
          </p:style>
        </p:sp>
        <p:sp>
          <p:nvSpPr>
            <p:cNvPr id="355" name="Line 46"/>
            <p:cNvSpPr/>
            <p:nvPr/>
          </p:nvSpPr>
          <p:spPr>
            <a:xfrm>
              <a:off x="6691320" y="3097080"/>
              <a:ext cx="336240" cy="126000"/>
            </a:xfrm>
            <a:prstGeom prst="line">
              <a:avLst/>
            </a:prstGeom>
            <a:ln w="12600">
              <a:solidFill>
                <a:srgbClr val="cccc00"/>
              </a:solidFill>
              <a:round/>
            </a:ln>
          </p:spPr>
          <p:style>
            <a:lnRef idx="0"/>
            <a:fillRef idx="0"/>
            <a:effectRef idx="0"/>
            <a:fontRef idx="minor"/>
          </p:style>
        </p:sp>
      </p:grpSp>
      <p:grpSp>
        <p:nvGrpSpPr>
          <p:cNvPr id="356" name="Group 47"/>
          <p:cNvGrpSpPr/>
          <p:nvPr/>
        </p:nvGrpSpPr>
        <p:grpSpPr>
          <a:xfrm>
            <a:off x="5739480" y="3139560"/>
            <a:ext cx="406080" cy="178200"/>
            <a:chOff x="5739480" y="3139560"/>
            <a:chExt cx="406080" cy="178200"/>
          </a:xfrm>
        </p:grpSpPr>
        <p:sp>
          <p:nvSpPr>
            <p:cNvPr id="357" name="CustomShape 48"/>
            <p:cNvSpPr/>
            <p:nvPr/>
          </p:nvSpPr>
          <p:spPr>
            <a:xfrm>
              <a:off x="5949720" y="3139560"/>
              <a:ext cx="195840" cy="115200"/>
            </a:xfrm>
            <a:custGeom>
              <a:avLst/>
              <a:gdLst/>
              <a:ahLst/>
              <a:rect l="l" t="t" r="r" b="b"/>
              <a:pathLst>
                <a:path w="112" h="88">
                  <a:moveTo>
                    <a:pt x="112" y="0"/>
                  </a:moveTo>
                  <a:lnTo>
                    <a:pt x="40" y="88"/>
                  </a:lnTo>
                  <a:lnTo>
                    <a:pt x="24" y="56"/>
                  </a:lnTo>
                  <a:lnTo>
                    <a:pt x="0" y="16"/>
                  </a:lnTo>
                  <a:lnTo>
                    <a:pt x="112" y="0"/>
                  </a:lnTo>
                  <a:close/>
                </a:path>
              </a:pathLst>
            </a:custGeom>
            <a:solidFill>
              <a:srgbClr val="009900"/>
            </a:solidFill>
            <a:ln w="12600">
              <a:solidFill>
                <a:srgbClr val="009900"/>
              </a:solidFill>
              <a:round/>
            </a:ln>
          </p:spPr>
          <p:style>
            <a:lnRef idx="0"/>
            <a:fillRef idx="0"/>
            <a:effectRef idx="0"/>
            <a:fontRef idx="minor"/>
          </p:style>
        </p:sp>
        <p:sp>
          <p:nvSpPr>
            <p:cNvPr id="358" name="Line 49"/>
            <p:cNvSpPr/>
            <p:nvPr/>
          </p:nvSpPr>
          <p:spPr>
            <a:xfrm flipV="1">
              <a:off x="5739480" y="3213000"/>
              <a:ext cx="252000" cy="104760"/>
            </a:xfrm>
            <a:prstGeom prst="line">
              <a:avLst/>
            </a:prstGeom>
            <a:ln w="12600">
              <a:solidFill>
                <a:srgbClr val="009900"/>
              </a:solidFill>
              <a:round/>
            </a:ln>
          </p:spPr>
          <p:style>
            <a:lnRef idx="0"/>
            <a:fillRef idx="0"/>
            <a:effectRef idx="0"/>
            <a:fontRef idx="minor"/>
          </p:style>
        </p:sp>
      </p:grpSp>
      <p:grpSp>
        <p:nvGrpSpPr>
          <p:cNvPr id="359" name="Group 50"/>
          <p:cNvGrpSpPr/>
          <p:nvPr/>
        </p:nvGrpSpPr>
        <p:grpSpPr>
          <a:xfrm>
            <a:off x="909720" y="3690720"/>
            <a:ext cx="2015640" cy="755640"/>
            <a:chOff x="909720" y="3690720"/>
            <a:chExt cx="2015640" cy="755640"/>
          </a:xfrm>
        </p:grpSpPr>
        <p:grpSp>
          <p:nvGrpSpPr>
            <p:cNvPr id="360" name="Group 51"/>
            <p:cNvGrpSpPr/>
            <p:nvPr/>
          </p:nvGrpSpPr>
          <p:grpSpPr>
            <a:xfrm>
              <a:off x="909720" y="3690720"/>
              <a:ext cx="2015640" cy="188640"/>
              <a:chOff x="909720" y="3690720"/>
              <a:chExt cx="2015640" cy="188640"/>
            </a:xfrm>
          </p:grpSpPr>
          <p:sp>
            <p:nvSpPr>
              <p:cNvPr id="361" name="CustomShape 52"/>
              <p:cNvSpPr/>
              <p:nvPr/>
            </p:nvSpPr>
            <p:spPr>
              <a:xfrm>
                <a:off x="909720" y="3690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62" name="CustomShape 53"/>
              <p:cNvSpPr/>
              <p:nvPr/>
            </p:nvSpPr>
            <p:spPr>
              <a:xfrm>
                <a:off x="1161720" y="3690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63" name="CustomShape 54"/>
              <p:cNvSpPr/>
              <p:nvPr/>
            </p:nvSpPr>
            <p:spPr>
              <a:xfrm>
                <a:off x="1413720" y="3690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64" name="CustomShape 55"/>
              <p:cNvSpPr/>
              <p:nvPr/>
            </p:nvSpPr>
            <p:spPr>
              <a:xfrm>
                <a:off x="1665720" y="3690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65" name="CustomShape 56"/>
              <p:cNvSpPr/>
              <p:nvPr/>
            </p:nvSpPr>
            <p:spPr>
              <a:xfrm>
                <a:off x="1917720" y="3690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66" name="CustomShape 57"/>
              <p:cNvSpPr/>
              <p:nvPr/>
            </p:nvSpPr>
            <p:spPr>
              <a:xfrm>
                <a:off x="2169720" y="3690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67" name="CustomShape 58"/>
              <p:cNvSpPr/>
              <p:nvPr/>
            </p:nvSpPr>
            <p:spPr>
              <a:xfrm>
                <a:off x="2421720" y="3690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68" name="CustomShape 59"/>
              <p:cNvSpPr/>
              <p:nvPr/>
            </p:nvSpPr>
            <p:spPr>
              <a:xfrm>
                <a:off x="2673720" y="3690720"/>
                <a:ext cx="251640" cy="188640"/>
              </a:xfrm>
              <a:prstGeom prst="ellipse">
                <a:avLst/>
              </a:prstGeom>
              <a:solidFill>
                <a:srgbClr val="ffffff"/>
              </a:solidFill>
              <a:ln w="12600">
                <a:solidFill>
                  <a:srgbClr val="000000"/>
                </a:solidFill>
                <a:round/>
              </a:ln>
            </p:spPr>
            <p:style>
              <a:lnRef idx="0"/>
              <a:fillRef idx="0"/>
              <a:effectRef idx="0"/>
              <a:fontRef idx="minor"/>
            </p:style>
          </p:sp>
        </p:grpSp>
        <p:grpSp>
          <p:nvGrpSpPr>
            <p:cNvPr id="369" name="Group 60"/>
            <p:cNvGrpSpPr/>
            <p:nvPr/>
          </p:nvGrpSpPr>
          <p:grpSpPr>
            <a:xfrm>
              <a:off x="909720" y="3879720"/>
              <a:ext cx="2015640" cy="188640"/>
              <a:chOff x="909720" y="3879720"/>
              <a:chExt cx="2015640" cy="188640"/>
            </a:xfrm>
          </p:grpSpPr>
          <p:sp>
            <p:nvSpPr>
              <p:cNvPr id="370" name="CustomShape 61"/>
              <p:cNvSpPr/>
              <p:nvPr/>
            </p:nvSpPr>
            <p:spPr>
              <a:xfrm>
                <a:off x="909720" y="3879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71" name="CustomShape 62"/>
              <p:cNvSpPr/>
              <p:nvPr/>
            </p:nvSpPr>
            <p:spPr>
              <a:xfrm>
                <a:off x="1161720" y="3879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72" name="CustomShape 63"/>
              <p:cNvSpPr/>
              <p:nvPr/>
            </p:nvSpPr>
            <p:spPr>
              <a:xfrm>
                <a:off x="1413720" y="3879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73" name="CustomShape 64"/>
              <p:cNvSpPr/>
              <p:nvPr/>
            </p:nvSpPr>
            <p:spPr>
              <a:xfrm>
                <a:off x="1665720" y="3879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74" name="CustomShape 65"/>
              <p:cNvSpPr/>
              <p:nvPr/>
            </p:nvSpPr>
            <p:spPr>
              <a:xfrm>
                <a:off x="1917720" y="3879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75" name="CustomShape 66"/>
              <p:cNvSpPr/>
              <p:nvPr/>
            </p:nvSpPr>
            <p:spPr>
              <a:xfrm>
                <a:off x="2169720" y="3879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76" name="CustomShape 67"/>
              <p:cNvSpPr/>
              <p:nvPr/>
            </p:nvSpPr>
            <p:spPr>
              <a:xfrm>
                <a:off x="2421720" y="3879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77" name="CustomShape 68"/>
              <p:cNvSpPr/>
              <p:nvPr/>
            </p:nvSpPr>
            <p:spPr>
              <a:xfrm>
                <a:off x="2673720" y="3879720"/>
                <a:ext cx="251640" cy="188640"/>
              </a:xfrm>
              <a:prstGeom prst="ellipse">
                <a:avLst/>
              </a:prstGeom>
              <a:solidFill>
                <a:srgbClr val="ffffff"/>
              </a:solidFill>
              <a:ln w="12600">
                <a:solidFill>
                  <a:srgbClr val="000000"/>
                </a:solidFill>
                <a:round/>
              </a:ln>
            </p:spPr>
            <p:style>
              <a:lnRef idx="0"/>
              <a:fillRef idx="0"/>
              <a:effectRef idx="0"/>
              <a:fontRef idx="minor"/>
            </p:style>
          </p:sp>
        </p:grpSp>
        <p:grpSp>
          <p:nvGrpSpPr>
            <p:cNvPr id="378" name="Group 69"/>
            <p:cNvGrpSpPr/>
            <p:nvPr/>
          </p:nvGrpSpPr>
          <p:grpSpPr>
            <a:xfrm>
              <a:off x="909720" y="4068720"/>
              <a:ext cx="2015640" cy="188640"/>
              <a:chOff x="909720" y="4068720"/>
              <a:chExt cx="2015640" cy="188640"/>
            </a:xfrm>
          </p:grpSpPr>
          <p:sp>
            <p:nvSpPr>
              <p:cNvPr id="379" name="CustomShape 70"/>
              <p:cNvSpPr/>
              <p:nvPr/>
            </p:nvSpPr>
            <p:spPr>
              <a:xfrm>
                <a:off x="909720" y="4068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80" name="CustomShape 71"/>
              <p:cNvSpPr/>
              <p:nvPr/>
            </p:nvSpPr>
            <p:spPr>
              <a:xfrm>
                <a:off x="1161720" y="4068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81" name="CustomShape 72"/>
              <p:cNvSpPr/>
              <p:nvPr/>
            </p:nvSpPr>
            <p:spPr>
              <a:xfrm>
                <a:off x="1413720" y="4068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82" name="CustomShape 73"/>
              <p:cNvSpPr/>
              <p:nvPr/>
            </p:nvSpPr>
            <p:spPr>
              <a:xfrm>
                <a:off x="1665720" y="4068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83" name="CustomShape 74"/>
              <p:cNvSpPr/>
              <p:nvPr/>
            </p:nvSpPr>
            <p:spPr>
              <a:xfrm>
                <a:off x="1917720" y="4068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84" name="CustomShape 75"/>
              <p:cNvSpPr/>
              <p:nvPr/>
            </p:nvSpPr>
            <p:spPr>
              <a:xfrm>
                <a:off x="2169720" y="4068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85" name="CustomShape 76"/>
              <p:cNvSpPr/>
              <p:nvPr/>
            </p:nvSpPr>
            <p:spPr>
              <a:xfrm>
                <a:off x="2421720" y="4068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86" name="CustomShape 77"/>
              <p:cNvSpPr/>
              <p:nvPr/>
            </p:nvSpPr>
            <p:spPr>
              <a:xfrm>
                <a:off x="2673720" y="4068720"/>
                <a:ext cx="251640" cy="188640"/>
              </a:xfrm>
              <a:prstGeom prst="ellipse">
                <a:avLst/>
              </a:prstGeom>
              <a:solidFill>
                <a:srgbClr val="ffffff"/>
              </a:solidFill>
              <a:ln w="12600">
                <a:solidFill>
                  <a:srgbClr val="000000"/>
                </a:solidFill>
                <a:round/>
              </a:ln>
            </p:spPr>
            <p:style>
              <a:lnRef idx="0"/>
              <a:fillRef idx="0"/>
              <a:effectRef idx="0"/>
              <a:fontRef idx="minor"/>
            </p:style>
          </p:sp>
        </p:grpSp>
        <p:grpSp>
          <p:nvGrpSpPr>
            <p:cNvPr id="387" name="Group 78"/>
            <p:cNvGrpSpPr/>
            <p:nvPr/>
          </p:nvGrpSpPr>
          <p:grpSpPr>
            <a:xfrm>
              <a:off x="909720" y="4257720"/>
              <a:ext cx="2015640" cy="188640"/>
              <a:chOff x="909720" y="4257720"/>
              <a:chExt cx="2015640" cy="188640"/>
            </a:xfrm>
          </p:grpSpPr>
          <p:sp>
            <p:nvSpPr>
              <p:cNvPr id="388" name="CustomShape 79"/>
              <p:cNvSpPr/>
              <p:nvPr/>
            </p:nvSpPr>
            <p:spPr>
              <a:xfrm>
                <a:off x="909720" y="4257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89" name="CustomShape 80"/>
              <p:cNvSpPr/>
              <p:nvPr/>
            </p:nvSpPr>
            <p:spPr>
              <a:xfrm>
                <a:off x="1161720" y="4257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90" name="CustomShape 81"/>
              <p:cNvSpPr/>
              <p:nvPr/>
            </p:nvSpPr>
            <p:spPr>
              <a:xfrm>
                <a:off x="1413720" y="4257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91" name="CustomShape 82"/>
              <p:cNvSpPr/>
              <p:nvPr/>
            </p:nvSpPr>
            <p:spPr>
              <a:xfrm>
                <a:off x="1665720" y="4257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92" name="CustomShape 83"/>
              <p:cNvSpPr/>
              <p:nvPr/>
            </p:nvSpPr>
            <p:spPr>
              <a:xfrm>
                <a:off x="1917720" y="4257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93" name="CustomShape 84"/>
              <p:cNvSpPr/>
              <p:nvPr/>
            </p:nvSpPr>
            <p:spPr>
              <a:xfrm>
                <a:off x="2169720" y="4257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94" name="CustomShape 85"/>
              <p:cNvSpPr/>
              <p:nvPr/>
            </p:nvSpPr>
            <p:spPr>
              <a:xfrm>
                <a:off x="2421720" y="4257720"/>
                <a:ext cx="251640" cy="188640"/>
              </a:xfrm>
              <a:prstGeom prst="ellipse">
                <a:avLst/>
              </a:prstGeom>
              <a:solidFill>
                <a:srgbClr val="ffffff"/>
              </a:solidFill>
              <a:ln w="12600">
                <a:solidFill>
                  <a:srgbClr val="000000"/>
                </a:solidFill>
                <a:round/>
              </a:ln>
            </p:spPr>
            <p:style>
              <a:lnRef idx="0"/>
              <a:fillRef idx="0"/>
              <a:effectRef idx="0"/>
              <a:fontRef idx="minor"/>
            </p:style>
          </p:sp>
          <p:sp>
            <p:nvSpPr>
              <p:cNvPr id="395" name="CustomShape 86"/>
              <p:cNvSpPr/>
              <p:nvPr/>
            </p:nvSpPr>
            <p:spPr>
              <a:xfrm>
                <a:off x="2673720" y="4257720"/>
                <a:ext cx="251640" cy="188640"/>
              </a:xfrm>
              <a:prstGeom prst="ellipse">
                <a:avLst/>
              </a:prstGeom>
              <a:solidFill>
                <a:srgbClr val="ffffff"/>
              </a:solidFill>
              <a:ln w="12600">
                <a:solidFill>
                  <a:srgbClr val="000000"/>
                </a:solidFill>
                <a:round/>
              </a:ln>
            </p:spPr>
            <p:style>
              <a:lnRef idx="0"/>
              <a:fillRef idx="0"/>
              <a:effectRef idx="0"/>
              <a:fontRef idx="minor"/>
            </p:style>
          </p:sp>
        </p:grpSp>
      </p:grpSp>
      <p:sp>
        <p:nvSpPr>
          <p:cNvPr id="396" name="CustomShape 87"/>
          <p:cNvSpPr/>
          <p:nvPr/>
        </p:nvSpPr>
        <p:spPr>
          <a:xfrm>
            <a:off x="805680" y="4441680"/>
            <a:ext cx="22201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Each lattice site </a:t>
            </a:r>
            <a:endParaRPr b="0" lang="en-US" sz="2400" spc="-1" strike="noStrike">
              <a:latin typeface="Arial"/>
            </a:endParaRPr>
          </a:p>
        </p:txBody>
      </p:sp>
      <p:sp>
        <p:nvSpPr>
          <p:cNvPr id="397" name="CustomShape 88"/>
          <p:cNvSpPr/>
          <p:nvPr/>
        </p:nvSpPr>
        <p:spPr>
          <a:xfrm>
            <a:off x="1050120" y="4735440"/>
            <a:ext cx="179640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is a potential </a:t>
            </a:r>
            <a:endParaRPr b="0" lang="en-US" sz="2400" spc="-1" strike="noStrike">
              <a:latin typeface="Arial"/>
            </a:endParaRPr>
          </a:p>
        </p:txBody>
      </p:sp>
      <p:sp>
        <p:nvSpPr>
          <p:cNvPr id="398" name="CustomShape 89"/>
          <p:cNvSpPr/>
          <p:nvPr/>
        </p:nvSpPr>
        <p:spPr>
          <a:xfrm>
            <a:off x="1057680" y="5029200"/>
            <a:ext cx="167760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vacancy site</a:t>
            </a:r>
            <a:endParaRPr b="0" lang="en-US" sz="2400" spc="-1" strike="noStrike">
              <a:latin typeface="Arial"/>
            </a:endParaRPr>
          </a:p>
        </p:txBody>
      </p:sp>
      <p:sp>
        <p:nvSpPr>
          <p:cNvPr id="399" name="CustomShape 90"/>
          <p:cNvSpPr/>
          <p:nvPr/>
        </p:nvSpPr>
        <p:spPr>
          <a:xfrm>
            <a:off x="1292040" y="1272960"/>
            <a:ext cx="69505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Equilibrium concentration varies with temperature</a:t>
            </a:r>
            <a:endParaRPr b="0" lang="en-US" sz="2400" spc="-1" strike="noStrike">
              <a:latin typeface="Arial"/>
            </a:endParaRPr>
          </a:p>
        </p:txBody>
      </p:sp>
      <p:sp>
        <p:nvSpPr>
          <p:cNvPr id="400" name="TextShape 91"/>
          <p:cNvSpPr txBox="1"/>
          <p:nvPr/>
        </p:nvSpPr>
        <p:spPr>
          <a:xfrm>
            <a:off x="419760" y="31500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Equilibrium Concentration:</a:t>
            </a:r>
            <a:br/>
            <a:r>
              <a:rPr b="0" lang="en-US" sz="3600" spc="-1" strike="noStrike">
                <a:solidFill>
                  <a:srgbClr val="990000"/>
                </a:solidFill>
                <a:latin typeface="Arial"/>
                <a:ea typeface="ＭＳ Ｐゴシック"/>
              </a:rPr>
              <a:t>Point Defects</a:t>
            </a:r>
            <a:endParaRPr b="0" lang="en-US" sz="3600" spc="-1" strike="noStrike">
              <a:solidFill>
                <a:srgbClr val="000000"/>
              </a:solidFill>
              <a:latin typeface="Arial"/>
            </a:endParaRPr>
          </a:p>
        </p:txBody>
      </p:sp>
    </p:spTree>
  </p:cSld>
  <p:timing>
    <p:tnLst>
      <p:par>
        <p:cTn id="56" dur="indefinite" restart="never" nodeType="tmRoot">
          <p:childTnLst>
            <p:seq>
              <p:cTn id="57"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TextShape 1"/>
          <p:cNvSpPr txBox="1"/>
          <p:nvPr/>
        </p:nvSpPr>
        <p:spPr>
          <a:xfrm>
            <a:off x="8456040" y="5294520"/>
            <a:ext cx="1301760" cy="293760"/>
          </a:xfrm>
          <a:prstGeom prst="rect">
            <a:avLst/>
          </a:prstGeom>
          <a:noFill/>
          <a:ln w="9360">
            <a:noFill/>
          </a:ln>
        </p:spPr>
        <p:txBody>
          <a:bodyPr/>
          <a:p>
            <a:pPr algn="ctr">
              <a:lnSpc>
                <a:spcPct val="100000"/>
              </a:lnSpc>
            </a:pPr>
            <a:fld id="{FB00DF4F-0524-4994-B92C-379B1C37EE9C}"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402" name="CustomShape 2"/>
          <p:cNvSpPr/>
          <p:nvPr/>
        </p:nvSpPr>
        <p:spPr>
          <a:xfrm>
            <a:off x="1055520" y="1272960"/>
            <a:ext cx="3007800" cy="78156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We can get </a:t>
            </a:r>
            <a:r>
              <a:rPr b="0" i="1" lang="en-US" sz="2400" spc="-1" strike="noStrike">
                <a:solidFill>
                  <a:srgbClr val="000000"/>
                </a:solidFill>
                <a:latin typeface="Arial"/>
                <a:ea typeface="ＭＳ Ｐゴシック"/>
              </a:rPr>
              <a:t>Q</a:t>
            </a:r>
            <a:r>
              <a:rPr b="0" i="1" lang="en-US" sz="2400" spc="-1" strike="noStrike" baseline="-25000">
                <a:solidFill>
                  <a:srgbClr val="000000"/>
                </a:solidFill>
                <a:latin typeface="Arial"/>
                <a:ea typeface="ＭＳ Ｐゴシック"/>
              </a:rPr>
              <a:t>v</a:t>
            </a:r>
            <a:r>
              <a:rPr b="0" lang="en-US" sz="2400" spc="-1" strike="noStrike">
                <a:solidFill>
                  <a:srgbClr val="000000"/>
                </a:solidFill>
                <a:latin typeface="Arial"/>
                <a:ea typeface="ＭＳ Ｐゴシック"/>
              </a:rPr>
              <a:t>  from</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an experiment.</a:t>
            </a:r>
            <a:endParaRPr b="0" lang="en-US" sz="2400" spc="-1" strike="noStrike">
              <a:latin typeface="Arial"/>
            </a:endParaRPr>
          </a:p>
        </p:txBody>
      </p:sp>
      <p:grpSp>
        <p:nvGrpSpPr>
          <p:cNvPr id="403" name="Group 3"/>
          <p:cNvGrpSpPr/>
          <p:nvPr/>
        </p:nvGrpSpPr>
        <p:grpSpPr>
          <a:xfrm>
            <a:off x="5399280" y="1123560"/>
            <a:ext cx="2976840" cy="961560"/>
            <a:chOff x="5399280" y="1123560"/>
            <a:chExt cx="2976840" cy="961560"/>
          </a:xfrm>
        </p:grpSpPr>
        <p:sp>
          <p:nvSpPr>
            <p:cNvPr id="404" name="Line 4"/>
            <p:cNvSpPr/>
            <p:nvPr/>
          </p:nvSpPr>
          <p:spPr>
            <a:xfrm>
              <a:off x="5400360" y="1616760"/>
              <a:ext cx="531720" cy="1440"/>
            </a:xfrm>
            <a:prstGeom prst="line">
              <a:avLst/>
            </a:prstGeom>
            <a:ln w="12600">
              <a:solidFill>
                <a:srgbClr val="000000"/>
              </a:solidFill>
              <a:round/>
            </a:ln>
          </p:spPr>
          <p:style>
            <a:lnRef idx="0"/>
            <a:fillRef idx="0"/>
            <a:effectRef idx="0"/>
            <a:fontRef idx="minor"/>
          </p:style>
        </p:sp>
        <p:sp>
          <p:nvSpPr>
            <p:cNvPr id="405" name="Line 5"/>
            <p:cNvSpPr/>
            <p:nvPr/>
          </p:nvSpPr>
          <p:spPr>
            <a:xfrm>
              <a:off x="7248240" y="1616760"/>
              <a:ext cx="825840" cy="1440"/>
            </a:xfrm>
            <a:prstGeom prst="line">
              <a:avLst/>
            </a:prstGeom>
            <a:ln w="12600">
              <a:solidFill>
                <a:srgbClr val="000000"/>
              </a:solidFill>
              <a:round/>
            </a:ln>
          </p:spPr>
          <p:style>
            <a:lnRef idx="0"/>
            <a:fillRef idx="0"/>
            <a:effectRef idx="0"/>
            <a:fontRef idx="minor"/>
          </p:style>
        </p:sp>
        <p:sp>
          <p:nvSpPr>
            <p:cNvPr id="406" name="CustomShape 6"/>
            <p:cNvSpPr/>
            <p:nvPr/>
          </p:nvSpPr>
          <p:spPr>
            <a:xfrm>
              <a:off x="7026120" y="131256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ç </a:t>
              </a:r>
              <a:endParaRPr b="0" lang="en-US" sz="2800" spc="-1" strike="noStrike">
                <a:latin typeface="Arial"/>
              </a:endParaRPr>
            </a:p>
          </p:txBody>
        </p:sp>
        <p:sp>
          <p:nvSpPr>
            <p:cNvPr id="407" name="CustomShape 7"/>
            <p:cNvSpPr/>
            <p:nvPr/>
          </p:nvSpPr>
          <p:spPr>
            <a:xfrm>
              <a:off x="8062200" y="1312560"/>
              <a:ext cx="1792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 </a:t>
              </a:r>
              <a:endParaRPr b="0" lang="en-US" sz="2800" spc="-1" strike="noStrike">
                <a:latin typeface="Arial"/>
              </a:endParaRPr>
            </a:p>
          </p:txBody>
        </p:sp>
        <p:sp>
          <p:nvSpPr>
            <p:cNvPr id="408" name="CustomShape 8"/>
            <p:cNvSpPr/>
            <p:nvPr/>
          </p:nvSpPr>
          <p:spPr>
            <a:xfrm>
              <a:off x="5399280" y="1239120"/>
              <a:ext cx="2570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003399"/>
                  </a:solidFill>
                  <a:latin typeface="Arial"/>
                  <a:ea typeface="ＭＳ Ｐゴシック"/>
                </a:rPr>
                <a:t>N</a:t>
              </a:r>
              <a:endParaRPr b="0" lang="en-US" sz="2800" spc="-1" strike="noStrike">
                <a:latin typeface="Arial"/>
              </a:endParaRPr>
            </a:p>
          </p:txBody>
        </p:sp>
        <p:sp>
          <p:nvSpPr>
            <p:cNvPr id="409" name="CustomShape 9"/>
            <p:cNvSpPr/>
            <p:nvPr/>
          </p:nvSpPr>
          <p:spPr>
            <a:xfrm>
              <a:off x="5673600" y="1343880"/>
              <a:ext cx="1533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3399"/>
                  </a:solidFill>
                  <a:latin typeface="Arial"/>
                  <a:ea typeface="ＭＳ Ｐゴシック"/>
                </a:rPr>
                <a:t>v</a:t>
              </a:r>
              <a:endParaRPr b="0" lang="en-US" sz="2400" spc="-1" strike="noStrike">
                <a:latin typeface="Arial"/>
              </a:endParaRPr>
            </a:p>
          </p:txBody>
        </p:sp>
        <p:sp>
          <p:nvSpPr>
            <p:cNvPr id="410" name="CustomShape 10"/>
            <p:cNvSpPr/>
            <p:nvPr/>
          </p:nvSpPr>
          <p:spPr>
            <a:xfrm>
              <a:off x="5539320" y="1658880"/>
              <a:ext cx="2570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000000"/>
                  </a:solidFill>
                  <a:latin typeface="Arial"/>
                  <a:ea typeface="ＭＳ Ｐゴシック"/>
                </a:rPr>
                <a:t>N</a:t>
              </a:r>
              <a:endParaRPr b="0" lang="en-US" sz="2800" spc="-1" strike="noStrike">
                <a:latin typeface="Arial"/>
              </a:endParaRPr>
            </a:p>
          </p:txBody>
        </p:sp>
        <p:sp>
          <p:nvSpPr>
            <p:cNvPr id="411" name="CustomShape 11"/>
            <p:cNvSpPr/>
            <p:nvPr/>
          </p:nvSpPr>
          <p:spPr>
            <a:xfrm>
              <a:off x="6054480" y="1441080"/>
              <a:ext cx="20844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Arial"/>
                  <a:ea typeface="ＭＳ Ｐゴシック"/>
                </a:rPr>
                <a:t>=</a:t>
              </a:r>
              <a:endParaRPr b="0" lang="en-US" sz="2800" spc="-1" strike="noStrike">
                <a:latin typeface="Arial"/>
              </a:endParaRPr>
            </a:p>
          </p:txBody>
        </p:sp>
        <p:sp>
          <p:nvSpPr>
            <p:cNvPr id="412" name="CustomShape 12"/>
            <p:cNvSpPr/>
            <p:nvPr/>
          </p:nvSpPr>
          <p:spPr>
            <a:xfrm>
              <a:off x="6379920" y="1428120"/>
              <a:ext cx="57564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Arial"/>
                  <a:ea typeface="ＭＳ Ｐゴシック"/>
                </a:rPr>
                <a:t>exp</a:t>
              </a:r>
              <a:endParaRPr b="0" lang="en-US" sz="2800" spc="-1" strike="noStrike">
                <a:latin typeface="Arial"/>
              </a:endParaRPr>
            </a:p>
          </p:txBody>
        </p:sp>
        <p:sp>
          <p:nvSpPr>
            <p:cNvPr id="413" name="CustomShape 13"/>
            <p:cNvSpPr/>
            <p:nvPr/>
          </p:nvSpPr>
          <p:spPr>
            <a:xfrm>
              <a:off x="7310160" y="1202040"/>
              <a:ext cx="11844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a:t>
              </a:r>
              <a:endParaRPr b="0" lang="en-US" sz="2800" spc="-1" strike="noStrike">
                <a:latin typeface="Arial"/>
              </a:endParaRPr>
            </a:p>
          </p:txBody>
        </p:sp>
        <p:grpSp>
          <p:nvGrpSpPr>
            <p:cNvPr id="414" name="Group 14"/>
            <p:cNvGrpSpPr/>
            <p:nvPr/>
          </p:nvGrpSpPr>
          <p:grpSpPr>
            <a:xfrm>
              <a:off x="7499880" y="1239120"/>
              <a:ext cx="468720" cy="470160"/>
              <a:chOff x="7499880" y="1239120"/>
              <a:chExt cx="468720" cy="470160"/>
            </a:xfrm>
          </p:grpSpPr>
          <p:sp>
            <p:nvSpPr>
              <p:cNvPr id="415" name="CustomShape 15"/>
              <p:cNvSpPr/>
              <p:nvPr/>
            </p:nvSpPr>
            <p:spPr>
              <a:xfrm>
                <a:off x="7499880" y="1239120"/>
                <a:ext cx="2768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990000"/>
                    </a:solidFill>
                    <a:latin typeface="Arial"/>
                    <a:ea typeface="ＭＳ Ｐゴシック"/>
                  </a:rPr>
                  <a:t>Q</a:t>
                </a:r>
                <a:endParaRPr b="0" lang="en-US" sz="2800" spc="-1" strike="noStrike">
                  <a:latin typeface="Arial"/>
                </a:endParaRPr>
              </a:p>
            </p:txBody>
          </p:sp>
          <p:sp>
            <p:nvSpPr>
              <p:cNvPr id="416" name="CustomShape 16"/>
              <p:cNvSpPr/>
              <p:nvPr/>
            </p:nvSpPr>
            <p:spPr>
              <a:xfrm>
                <a:off x="7815240" y="1343880"/>
                <a:ext cx="1533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990000"/>
                    </a:solidFill>
                    <a:latin typeface="Arial"/>
                    <a:ea typeface="ＭＳ Ｐゴシック"/>
                  </a:rPr>
                  <a:t>v</a:t>
                </a:r>
                <a:endParaRPr b="0" lang="en-US" sz="2400" spc="-1" strike="noStrike">
                  <a:latin typeface="Arial"/>
                </a:endParaRPr>
              </a:p>
            </p:txBody>
          </p:sp>
        </p:grpSp>
        <p:sp>
          <p:nvSpPr>
            <p:cNvPr id="417" name="CustomShape 17"/>
            <p:cNvSpPr/>
            <p:nvPr/>
          </p:nvSpPr>
          <p:spPr>
            <a:xfrm>
              <a:off x="7424640" y="1658880"/>
              <a:ext cx="17928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009900"/>
                  </a:solidFill>
                  <a:latin typeface="Arial"/>
                  <a:ea typeface="ＭＳ Ｐゴシック"/>
                </a:rPr>
                <a:t>k</a:t>
              </a:r>
              <a:endParaRPr b="0" lang="en-US" sz="2800" spc="-1" strike="noStrike">
                <a:latin typeface="Arial"/>
              </a:endParaRPr>
            </a:p>
          </p:txBody>
        </p:sp>
        <p:sp>
          <p:nvSpPr>
            <p:cNvPr id="418" name="CustomShape 18"/>
            <p:cNvSpPr/>
            <p:nvPr/>
          </p:nvSpPr>
          <p:spPr>
            <a:xfrm>
              <a:off x="7651440" y="1658880"/>
              <a:ext cx="2174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cc9900"/>
                  </a:solidFill>
                  <a:latin typeface="Arial"/>
                  <a:ea typeface="ＭＳ Ｐゴシック"/>
                </a:rPr>
                <a:t>T</a:t>
              </a:r>
              <a:endParaRPr b="0" lang="en-US" sz="2800" spc="-1" strike="noStrike">
                <a:latin typeface="Arial"/>
              </a:endParaRPr>
            </a:p>
          </p:txBody>
        </p:sp>
        <p:sp>
          <p:nvSpPr>
            <p:cNvPr id="419" name="CustomShape 19"/>
            <p:cNvSpPr/>
            <p:nvPr/>
          </p:nvSpPr>
          <p:spPr>
            <a:xfrm>
              <a:off x="7026120" y="112356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æ </a:t>
              </a:r>
              <a:endParaRPr b="0" lang="en-US" sz="2800" spc="-1" strike="noStrike">
                <a:latin typeface="Arial"/>
              </a:endParaRPr>
            </a:p>
          </p:txBody>
        </p:sp>
        <p:sp>
          <p:nvSpPr>
            <p:cNvPr id="420" name="CustomShape 20"/>
            <p:cNvSpPr/>
            <p:nvPr/>
          </p:nvSpPr>
          <p:spPr>
            <a:xfrm>
              <a:off x="7026120" y="158544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è </a:t>
              </a:r>
              <a:endParaRPr b="0" lang="en-US" sz="2800" spc="-1" strike="noStrike">
                <a:latin typeface="Arial"/>
              </a:endParaRPr>
            </a:p>
          </p:txBody>
        </p:sp>
        <p:sp>
          <p:nvSpPr>
            <p:cNvPr id="421" name="CustomShape 21"/>
            <p:cNvSpPr/>
            <p:nvPr/>
          </p:nvSpPr>
          <p:spPr>
            <a:xfrm>
              <a:off x="7026120" y="141768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ç </a:t>
              </a:r>
              <a:endParaRPr b="0" lang="en-US" sz="2800" spc="-1" strike="noStrike">
                <a:latin typeface="Arial"/>
              </a:endParaRPr>
            </a:p>
          </p:txBody>
        </p:sp>
        <p:sp>
          <p:nvSpPr>
            <p:cNvPr id="422" name="CustomShape 22"/>
            <p:cNvSpPr/>
            <p:nvPr/>
          </p:nvSpPr>
          <p:spPr>
            <a:xfrm>
              <a:off x="8076240" y="112356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ö </a:t>
              </a:r>
              <a:endParaRPr b="0" lang="en-US" sz="2800" spc="-1" strike="noStrike">
                <a:latin typeface="Arial"/>
              </a:endParaRPr>
            </a:p>
          </p:txBody>
        </p:sp>
        <p:sp>
          <p:nvSpPr>
            <p:cNvPr id="423" name="CustomShape 23"/>
            <p:cNvSpPr/>
            <p:nvPr/>
          </p:nvSpPr>
          <p:spPr>
            <a:xfrm>
              <a:off x="8076240" y="158544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ø </a:t>
              </a:r>
              <a:endParaRPr b="0" lang="en-US" sz="2800" spc="-1" strike="noStrike">
                <a:latin typeface="Arial"/>
              </a:endParaRPr>
            </a:p>
          </p:txBody>
        </p:sp>
        <p:sp>
          <p:nvSpPr>
            <p:cNvPr id="424" name="CustomShape 24"/>
            <p:cNvSpPr/>
            <p:nvPr/>
          </p:nvSpPr>
          <p:spPr>
            <a:xfrm>
              <a:off x="8062200" y="1417680"/>
              <a:ext cx="1792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 </a:t>
              </a:r>
              <a:endParaRPr b="0" lang="en-US" sz="2800" spc="-1" strike="noStrike">
                <a:latin typeface="Arial"/>
              </a:endParaRPr>
            </a:p>
          </p:txBody>
        </p:sp>
      </p:grpSp>
      <p:sp>
        <p:nvSpPr>
          <p:cNvPr id="425" name="TextShape 25"/>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Measuring Activation Energy</a:t>
            </a:r>
            <a:endParaRPr b="0" lang="en-US" sz="3600" spc="-1" strike="noStrike">
              <a:solidFill>
                <a:srgbClr val="000000"/>
              </a:solidFill>
              <a:latin typeface="Arial"/>
            </a:endParaRPr>
          </a:p>
        </p:txBody>
      </p:sp>
      <p:grpSp>
        <p:nvGrpSpPr>
          <p:cNvPr id="426" name="Group 26"/>
          <p:cNvGrpSpPr/>
          <p:nvPr/>
        </p:nvGrpSpPr>
        <p:grpSpPr>
          <a:xfrm>
            <a:off x="545760" y="2098440"/>
            <a:ext cx="4080600" cy="3010680"/>
            <a:chOff x="545760" y="2098440"/>
            <a:chExt cx="4080600" cy="3010680"/>
          </a:xfrm>
        </p:grpSpPr>
        <p:sp>
          <p:nvSpPr>
            <p:cNvPr id="427" name="CustomShape 27"/>
            <p:cNvSpPr/>
            <p:nvPr/>
          </p:nvSpPr>
          <p:spPr>
            <a:xfrm>
              <a:off x="1037880" y="2098440"/>
              <a:ext cx="22791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Measure this...</a:t>
              </a:r>
              <a:endParaRPr b="0" lang="en-US" sz="2400" spc="-1" strike="noStrike">
                <a:latin typeface="Arial"/>
              </a:endParaRPr>
            </a:p>
          </p:txBody>
        </p:sp>
        <p:grpSp>
          <p:nvGrpSpPr>
            <p:cNvPr id="428" name="Group 28"/>
            <p:cNvGrpSpPr/>
            <p:nvPr/>
          </p:nvGrpSpPr>
          <p:grpSpPr>
            <a:xfrm>
              <a:off x="545760" y="2666880"/>
              <a:ext cx="4080600" cy="2442240"/>
              <a:chOff x="545760" y="2666880"/>
              <a:chExt cx="4080600" cy="2442240"/>
            </a:xfrm>
          </p:grpSpPr>
          <p:sp>
            <p:nvSpPr>
              <p:cNvPr id="429" name="CustomShape 29"/>
              <p:cNvSpPr/>
              <p:nvPr/>
            </p:nvSpPr>
            <p:spPr>
              <a:xfrm>
                <a:off x="545760" y="2666880"/>
                <a:ext cx="630000" cy="850320"/>
              </a:xfrm>
              <a:prstGeom prst="rect">
                <a:avLst/>
              </a:prstGeom>
              <a:solidFill>
                <a:srgbClr val="99ccff"/>
              </a:solidFill>
              <a:ln>
                <a:noFill/>
              </a:ln>
            </p:spPr>
            <p:style>
              <a:lnRef idx="0"/>
              <a:fillRef idx="0"/>
              <a:effectRef idx="0"/>
              <a:fontRef idx="minor"/>
            </p:style>
          </p:sp>
          <p:grpSp>
            <p:nvGrpSpPr>
              <p:cNvPr id="430" name="Group 30"/>
              <p:cNvGrpSpPr/>
              <p:nvPr/>
            </p:nvGrpSpPr>
            <p:grpSpPr>
              <a:xfrm>
                <a:off x="1315800" y="2687760"/>
                <a:ext cx="139680" cy="1701000"/>
                <a:chOff x="1315800" y="2687760"/>
                <a:chExt cx="139680" cy="1701000"/>
              </a:xfrm>
            </p:grpSpPr>
            <p:sp>
              <p:nvSpPr>
                <p:cNvPr id="431" name="CustomShape 31"/>
                <p:cNvSpPr/>
                <p:nvPr/>
              </p:nvSpPr>
              <p:spPr>
                <a:xfrm>
                  <a:off x="1315800" y="2687760"/>
                  <a:ext cx="139680" cy="136080"/>
                </a:xfrm>
                <a:custGeom>
                  <a:avLst/>
                  <a:gdLst/>
                  <a:ahLst/>
                  <a:rect l="l" t="t" r="r" b="b"/>
                  <a:pathLst>
                    <a:path w="80" h="104">
                      <a:moveTo>
                        <a:pt x="40" y="0"/>
                      </a:moveTo>
                      <a:lnTo>
                        <a:pt x="80" y="104"/>
                      </a:lnTo>
                      <a:lnTo>
                        <a:pt x="40" y="104"/>
                      </a:lnTo>
                      <a:lnTo>
                        <a:pt x="0" y="104"/>
                      </a:lnTo>
                      <a:lnTo>
                        <a:pt x="40" y="0"/>
                      </a:lnTo>
                      <a:close/>
                    </a:path>
                  </a:pathLst>
                </a:custGeom>
                <a:solidFill>
                  <a:srgbClr val="000000"/>
                </a:solidFill>
                <a:ln w="12600">
                  <a:solidFill>
                    <a:srgbClr val="000000"/>
                  </a:solidFill>
                  <a:round/>
                </a:ln>
              </p:spPr>
              <p:style>
                <a:lnRef idx="0"/>
                <a:fillRef idx="0"/>
                <a:effectRef idx="0"/>
                <a:fontRef idx="minor"/>
              </p:style>
            </p:sp>
            <p:sp>
              <p:nvSpPr>
                <p:cNvPr id="432" name="Line 32"/>
                <p:cNvSpPr/>
                <p:nvPr/>
              </p:nvSpPr>
              <p:spPr>
                <a:xfrm flipV="1">
                  <a:off x="1385640" y="2823840"/>
                  <a:ext cx="1440" cy="1564920"/>
                </a:xfrm>
                <a:prstGeom prst="line">
                  <a:avLst/>
                </a:prstGeom>
                <a:ln w="12600">
                  <a:solidFill>
                    <a:srgbClr val="000000"/>
                  </a:solidFill>
                  <a:round/>
                </a:ln>
              </p:spPr>
              <p:style>
                <a:lnRef idx="0"/>
                <a:fillRef idx="0"/>
                <a:effectRef idx="0"/>
                <a:fontRef idx="minor"/>
              </p:style>
            </p:sp>
          </p:grpSp>
          <p:grpSp>
            <p:nvGrpSpPr>
              <p:cNvPr id="433" name="Group 33"/>
              <p:cNvGrpSpPr/>
              <p:nvPr/>
            </p:nvGrpSpPr>
            <p:grpSpPr>
              <a:xfrm>
                <a:off x="1385640" y="4336200"/>
                <a:ext cx="2981880" cy="104760"/>
                <a:chOff x="1385640" y="4336200"/>
                <a:chExt cx="2981880" cy="104760"/>
              </a:xfrm>
            </p:grpSpPr>
            <p:sp>
              <p:nvSpPr>
                <p:cNvPr id="434" name="CustomShape 34"/>
                <p:cNvSpPr/>
                <p:nvPr/>
              </p:nvSpPr>
              <p:spPr>
                <a:xfrm>
                  <a:off x="4185720" y="4336200"/>
                  <a:ext cx="181800" cy="104760"/>
                </a:xfrm>
                <a:custGeom>
                  <a:avLst/>
                  <a:gdLst/>
                  <a:ahLst/>
                  <a:rect l="l" t="t" r="r" b="b"/>
                  <a:pathLst>
                    <a:path w="104" h="80">
                      <a:moveTo>
                        <a:pt x="104" y="40"/>
                      </a:moveTo>
                      <a:lnTo>
                        <a:pt x="0" y="80"/>
                      </a:lnTo>
                      <a:lnTo>
                        <a:pt x="0" y="40"/>
                      </a:lnTo>
                      <a:lnTo>
                        <a:pt x="0" y="0"/>
                      </a:lnTo>
                      <a:lnTo>
                        <a:pt x="104" y="40"/>
                      </a:lnTo>
                      <a:close/>
                    </a:path>
                  </a:pathLst>
                </a:custGeom>
                <a:solidFill>
                  <a:srgbClr val="000000"/>
                </a:solidFill>
                <a:ln w="12600">
                  <a:solidFill>
                    <a:srgbClr val="000000"/>
                  </a:solidFill>
                  <a:round/>
                </a:ln>
              </p:spPr>
              <p:style>
                <a:lnRef idx="0"/>
                <a:fillRef idx="0"/>
                <a:effectRef idx="0"/>
                <a:fontRef idx="minor"/>
              </p:style>
            </p:sp>
            <p:sp>
              <p:nvSpPr>
                <p:cNvPr id="435" name="Line 35"/>
                <p:cNvSpPr/>
                <p:nvPr/>
              </p:nvSpPr>
              <p:spPr>
                <a:xfrm>
                  <a:off x="1385640" y="4388760"/>
                  <a:ext cx="2800080" cy="1080"/>
                </a:xfrm>
                <a:prstGeom prst="line">
                  <a:avLst/>
                </a:prstGeom>
                <a:ln w="12600">
                  <a:solidFill>
                    <a:srgbClr val="000000"/>
                  </a:solidFill>
                  <a:round/>
                </a:ln>
              </p:spPr>
              <p:style>
                <a:lnRef idx="0"/>
                <a:fillRef idx="0"/>
                <a:effectRef idx="0"/>
                <a:fontRef idx="minor"/>
              </p:style>
            </p:sp>
          </p:grpSp>
          <p:grpSp>
            <p:nvGrpSpPr>
              <p:cNvPr id="436" name="Group 36"/>
              <p:cNvGrpSpPr/>
              <p:nvPr/>
            </p:nvGrpSpPr>
            <p:grpSpPr>
              <a:xfrm>
                <a:off x="629640" y="2698200"/>
                <a:ext cx="447840" cy="838080"/>
                <a:chOff x="629640" y="2698200"/>
                <a:chExt cx="447840" cy="838080"/>
              </a:xfrm>
            </p:grpSpPr>
            <p:sp>
              <p:nvSpPr>
                <p:cNvPr id="437" name="CustomShape 37"/>
                <p:cNvSpPr/>
                <p:nvPr/>
              </p:nvSpPr>
              <p:spPr>
                <a:xfrm>
                  <a:off x="640800" y="2698200"/>
                  <a:ext cx="22068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0000"/>
                      </a:solidFill>
                      <a:latin typeface="Arial"/>
                      <a:ea typeface="ＭＳ Ｐゴシック"/>
                    </a:rPr>
                    <a:t>N</a:t>
                  </a:r>
                  <a:endParaRPr b="0" lang="en-US" sz="2400" spc="-1" strike="noStrike">
                    <a:latin typeface="Arial"/>
                  </a:endParaRPr>
                </a:p>
              </p:txBody>
            </p:sp>
            <p:sp>
              <p:nvSpPr>
                <p:cNvPr id="438" name="CustomShape 38"/>
                <p:cNvSpPr/>
                <p:nvPr/>
              </p:nvSpPr>
              <p:spPr>
                <a:xfrm>
                  <a:off x="888840" y="2750760"/>
                  <a:ext cx="1533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0000"/>
                      </a:solidFill>
                      <a:latin typeface="Arial"/>
                      <a:ea typeface="ＭＳ Ｐゴシック"/>
                    </a:rPr>
                    <a:t>v</a:t>
                  </a:r>
                  <a:endParaRPr b="0" lang="en-US" sz="2400" spc="-1" strike="noStrike">
                    <a:latin typeface="Arial"/>
                  </a:endParaRPr>
                </a:p>
              </p:txBody>
            </p:sp>
            <p:sp>
              <p:nvSpPr>
                <p:cNvPr id="439" name="Line 39"/>
                <p:cNvSpPr/>
                <p:nvPr/>
              </p:nvSpPr>
              <p:spPr>
                <a:xfrm>
                  <a:off x="629640" y="3076200"/>
                  <a:ext cx="447840" cy="1080"/>
                </a:xfrm>
                <a:prstGeom prst="line">
                  <a:avLst/>
                </a:prstGeom>
                <a:ln w="12600">
                  <a:solidFill>
                    <a:srgbClr val="000000"/>
                  </a:solidFill>
                  <a:round/>
                </a:ln>
              </p:spPr>
              <p:style>
                <a:lnRef idx="0"/>
                <a:fillRef idx="0"/>
                <a:effectRef idx="0"/>
                <a:fontRef idx="minor"/>
              </p:style>
            </p:sp>
            <p:sp>
              <p:nvSpPr>
                <p:cNvPr id="440" name="CustomShape 40"/>
                <p:cNvSpPr/>
                <p:nvPr/>
              </p:nvSpPr>
              <p:spPr>
                <a:xfrm>
                  <a:off x="738720" y="3170880"/>
                  <a:ext cx="22068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0000"/>
                      </a:solidFill>
                      <a:latin typeface="Arial"/>
                      <a:ea typeface="ＭＳ Ｐゴシック"/>
                    </a:rPr>
                    <a:t>N</a:t>
                  </a:r>
                  <a:endParaRPr b="0" lang="en-US" sz="2400" spc="-1" strike="noStrike">
                    <a:latin typeface="Arial"/>
                  </a:endParaRPr>
                </a:p>
              </p:txBody>
            </p:sp>
          </p:grpSp>
          <p:sp>
            <p:nvSpPr>
              <p:cNvPr id="441" name="CustomShape 41"/>
              <p:cNvSpPr/>
              <p:nvPr/>
            </p:nvSpPr>
            <p:spPr>
              <a:xfrm>
                <a:off x="4418640" y="4325760"/>
                <a:ext cx="18684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cc9900"/>
                    </a:solidFill>
                    <a:latin typeface="Arial"/>
                    <a:ea typeface="ＭＳ Ｐゴシック"/>
                  </a:rPr>
                  <a:t>T</a:t>
                </a:r>
                <a:endParaRPr b="0" lang="en-US" sz="2400" spc="-1" strike="noStrike">
                  <a:latin typeface="Arial"/>
                </a:endParaRPr>
              </a:p>
            </p:txBody>
          </p:sp>
          <p:sp>
            <p:nvSpPr>
              <p:cNvPr id="442" name="CustomShape 42"/>
              <p:cNvSpPr/>
              <p:nvPr/>
            </p:nvSpPr>
            <p:spPr>
              <a:xfrm>
                <a:off x="1763640" y="2898000"/>
                <a:ext cx="2029680" cy="1290960"/>
              </a:xfrm>
              <a:custGeom>
                <a:avLst/>
                <a:gdLst/>
                <a:ahLst/>
                <a:rect l="l" t="t" r="r" b="b"/>
                <a:pathLst>
                  <a:path w="1160" h="984">
                    <a:moveTo>
                      <a:pt x="0" y="984"/>
                    </a:moveTo>
                    <a:lnTo>
                      <a:pt x="24" y="976"/>
                    </a:lnTo>
                    <a:lnTo>
                      <a:pt x="80" y="976"/>
                    </a:lnTo>
                    <a:lnTo>
                      <a:pt x="184" y="960"/>
                    </a:lnTo>
                    <a:lnTo>
                      <a:pt x="288" y="936"/>
                    </a:lnTo>
                    <a:lnTo>
                      <a:pt x="408" y="888"/>
                    </a:lnTo>
                    <a:lnTo>
                      <a:pt x="536" y="816"/>
                    </a:lnTo>
                    <a:lnTo>
                      <a:pt x="656" y="720"/>
                    </a:lnTo>
                    <a:lnTo>
                      <a:pt x="776" y="608"/>
                    </a:lnTo>
                    <a:lnTo>
                      <a:pt x="824" y="552"/>
                    </a:lnTo>
                    <a:lnTo>
                      <a:pt x="888" y="480"/>
                    </a:lnTo>
                    <a:lnTo>
                      <a:pt x="984" y="336"/>
                    </a:lnTo>
                    <a:lnTo>
                      <a:pt x="1064" y="192"/>
                    </a:lnTo>
                    <a:lnTo>
                      <a:pt x="1120" y="80"/>
                    </a:lnTo>
                    <a:lnTo>
                      <a:pt x="1136" y="40"/>
                    </a:lnTo>
                    <a:lnTo>
                      <a:pt x="1152" y="16"/>
                    </a:lnTo>
                    <a:lnTo>
                      <a:pt x="1160" y="0"/>
                    </a:lnTo>
                  </a:path>
                </a:pathLst>
              </a:custGeom>
              <a:noFill/>
              <a:ln w="38160">
                <a:solidFill>
                  <a:srgbClr val="aa0000"/>
                </a:solidFill>
                <a:round/>
              </a:ln>
            </p:spPr>
            <p:style>
              <a:lnRef idx="0"/>
              <a:fillRef idx="0"/>
              <a:effectRef idx="0"/>
              <a:fontRef idx="minor"/>
            </p:style>
          </p:sp>
          <p:sp>
            <p:nvSpPr>
              <p:cNvPr id="443" name="CustomShape 43"/>
              <p:cNvSpPr/>
              <p:nvPr/>
            </p:nvSpPr>
            <p:spPr>
              <a:xfrm>
                <a:off x="3175920" y="3664080"/>
                <a:ext cx="1374120" cy="30456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000000"/>
                    </a:solidFill>
                    <a:latin typeface="Arial"/>
                    <a:ea typeface="ＭＳ Ｐゴシック"/>
                  </a:rPr>
                  <a:t>exponential </a:t>
                </a:r>
                <a:endParaRPr b="0" lang="en-US" sz="2000" spc="-1" strike="noStrike">
                  <a:latin typeface="Arial"/>
                </a:endParaRPr>
              </a:p>
            </p:txBody>
          </p:sp>
          <p:sp>
            <p:nvSpPr>
              <p:cNvPr id="444" name="CustomShape 44"/>
              <p:cNvSpPr/>
              <p:nvPr/>
            </p:nvSpPr>
            <p:spPr>
              <a:xfrm>
                <a:off x="3151440" y="3905640"/>
                <a:ext cx="1474920" cy="30456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000000"/>
                    </a:solidFill>
                    <a:latin typeface="Arial"/>
                    <a:ea typeface="ＭＳ Ｐゴシック"/>
                  </a:rPr>
                  <a:t>dependence!</a:t>
                </a:r>
                <a:endParaRPr b="0" lang="en-US" sz="2000" spc="-1" strike="noStrike">
                  <a:latin typeface="Arial"/>
                </a:endParaRPr>
              </a:p>
            </p:txBody>
          </p:sp>
          <p:grpSp>
            <p:nvGrpSpPr>
              <p:cNvPr id="445" name="Group 45"/>
              <p:cNvGrpSpPr/>
              <p:nvPr/>
            </p:nvGrpSpPr>
            <p:grpSpPr>
              <a:xfrm>
                <a:off x="825480" y="3517200"/>
                <a:ext cx="308160" cy="1123200"/>
                <a:chOff x="825480" y="3517200"/>
                <a:chExt cx="308160" cy="1123200"/>
              </a:xfrm>
            </p:grpSpPr>
            <p:sp>
              <p:nvSpPr>
                <p:cNvPr id="446" name="CustomShape 46"/>
                <p:cNvSpPr/>
                <p:nvPr/>
              </p:nvSpPr>
              <p:spPr>
                <a:xfrm>
                  <a:off x="825480" y="3517200"/>
                  <a:ext cx="139680" cy="146880"/>
                </a:xfrm>
                <a:custGeom>
                  <a:avLst/>
                  <a:gdLst/>
                  <a:ahLst/>
                  <a:rect l="l" t="t" r="r" b="b"/>
                  <a:pathLst>
                    <a:path w="80" h="112">
                      <a:moveTo>
                        <a:pt x="24" y="0"/>
                      </a:moveTo>
                      <a:lnTo>
                        <a:pt x="80" y="96"/>
                      </a:lnTo>
                      <a:lnTo>
                        <a:pt x="40" y="104"/>
                      </a:lnTo>
                      <a:lnTo>
                        <a:pt x="0" y="112"/>
                      </a:lnTo>
                      <a:lnTo>
                        <a:pt x="24" y="0"/>
                      </a:lnTo>
                      <a:close/>
                    </a:path>
                  </a:pathLst>
                </a:custGeom>
                <a:solidFill>
                  <a:srgbClr val="003399"/>
                </a:solidFill>
                <a:ln w="12600">
                  <a:solidFill>
                    <a:srgbClr val="003399"/>
                  </a:solidFill>
                  <a:round/>
                </a:ln>
              </p:spPr>
              <p:style>
                <a:lnRef idx="0"/>
                <a:fillRef idx="0"/>
                <a:effectRef idx="0"/>
                <a:fontRef idx="minor"/>
              </p:style>
            </p:sp>
            <p:sp>
              <p:nvSpPr>
                <p:cNvPr id="447" name="Line 47"/>
                <p:cNvSpPr/>
                <p:nvPr/>
              </p:nvSpPr>
              <p:spPr>
                <a:xfrm>
                  <a:off x="895320" y="3653640"/>
                  <a:ext cx="238320" cy="986760"/>
                </a:xfrm>
                <a:prstGeom prst="line">
                  <a:avLst/>
                </a:prstGeom>
                <a:ln w="12600">
                  <a:solidFill>
                    <a:srgbClr val="003399"/>
                  </a:solidFill>
                  <a:round/>
                </a:ln>
              </p:spPr>
              <p:style>
                <a:lnRef idx="0"/>
                <a:fillRef idx="0"/>
                <a:effectRef idx="0"/>
                <a:fontRef idx="minor"/>
              </p:style>
            </p:sp>
          </p:grpSp>
          <p:sp>
            <p:nvSpPr>
              <p:cNvPr id="448" name="CustomShape 48"/>
              <p:cNvSpPr/>
              <p:nvPr/>
            </p:nvSpPr>
            <p:spPr>
              <a:xfrm>
                <a:off x="1139040" y="4682880"/>
                <a:ext cx="32104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3399"/>
                    </a:solidFill>
                    <a:latin typeface="Arial"/>
                    <a:ea typeface="ＭＳ Ｐゴシック"/>
                  </a:rPr>
                  <a:t>defect concentration</a:t>
                </a:r>
                <a:endParaRPr b="0" lang="en-US" sz="2800" spc="-1" strike="noStrike">
                  <a:latin typeface="Arial"/>
                </a:endParaRPr>
              </a:p>
            </p:txBody>
          </p:sp>
        </p:grpSp>
      </p:grpSp>
      <p:grpSp>
        <p:nvGrpSpPr>
          <p:cNvPr id="449" name="Group 49"/>
          <p:cNvGrpSpPr/>
          <p:nvPr/>
        </p:nvGrpSpPr>
        <p:grpSpPr>
          <a:xfrm>
            <a:off x="5121360" y="2098440"/>
            <a:ext cx="4244040" cy="2718720"/>
            <a:chOff x="5121360" y="2098440"/>
            <a:chExt cx="4244040" cy="2718720"/>
          </a:xfrm>
        </p:grpSpPr>
        <p:sp>
          <p:nvSpPr>
            <p:cNvPr id="450" name="CustomShape 50"/>
            <p:cNvSpPr/>
            <p:nvPr/>
          </p:nvSpPr>
          <p:spPr>
            <a:xfrm>
              <a:off x="5538960" y="2098440"/>
              <a:ext cx="16513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Replot it...</a:t>
              </a:r>
              <a:endParaRPr b="0" lang="en-US" sz="2400" spc="-1" strike="noStrike">
                <a:latin typeface="Arial"/>
              </a:endParaRPr>
            </a:p>
          </p:txBody>
        </p:sp>
        <p:grpSp>
          <p:nvGrpSpPr>
            <p:cNvPr id="451" name="Group 51"/>
            <p:cNvGrpSpPr/>
            <p:nvPr/>
          </p:nvGrpSpPr>
          <p:grpSpPr>
            <a:xfrm>
              <a:off x="6174000" y="2681280"/>
              <a:ext cx="139680" cy="1701000"/>
              <a:chOff x="6174000" y="2681280"/>
              <a:chExt cx="139680" cy="1701000"/>
            </a:xfrm>
          </p:grpSpPr>
          <p:sp>
            <p:nvSpPr>
              <p:cNvPr id="452" name="CustomShape 52"/>
              <p:cNvSpPr/>
              <p:nvPr/>
            </p:nvSpPr>
            <p:spPr>
              <a:xfrm>
                <a:off x="6174000" y="2681280"/>
                <a:ext cx="139680" cy="136080"/>
              </a:xfrm>
              <a:custGeom>
                <a:avLst/>
                <a:gdLst/>
                <a:ahLst/>
                <a:rect l="l" t="t" r="r" b="b"/>
                <a:pathLst>
                  <a:path w="80" h="104">
                    <a:moveTo>
                      <a:pt x="40" y="0"/>
                    </a:moveTo>
                    <a:lnTo>
                      <a:pt x="80" y="104"/>
                    </a:lnTo>
                    <a:lnTo>
                      <a:pt x="40" y="104"/>
                    </a:lnTo>
                    <a:lnTo>
                      <a:pt x="0" y="104"/>
                    </a:lnTo>
                    <a:lnTo>
                      <a:pt x="40" y="0"/>
                    </a:lnTo>
                    <a:close/>
                  </a:path>
                </a:pathLst>
              </a:custGeom>
              <a:solidFill>
                <a:srgbClr val="000000"/>
              </a:solidFill>
              <a:ln w="12600">
                <a:solidFill>
                  <a:srgbClr val="000000"/>
                </a:solidFill>
                <a:round/>
              </a:ln>
            </p:spPr>
            <p:style>
              <a:lnRef idx="0"/>
              <a:fillRef idx="0"/>
              <a:effectRef idx="0"/>
              <a:fontRef idx="minor"/>
            </p:style>
          </p:sp>
          <p:sp>
            <p:nvSpPr>
              <p:cNvPr id="453" name="Line 53"/>
              <p:cNvSpPr/>
              <p:nvPr/>
            </p:nvSpPr>
            <p:spPr>
              <a:xfrm flipV="1">
                <a:off x="6243480" y="2817360"/>
                <a:ext cx="2160" cy="1564920"/>
              </a:xfrm>
              <a:prstGeom prst="line">
                <a:avLst/>
              </a:prstGeom>
              <a:ln w="12600">
                <a:solidFill>
                  <a:srgbClr val="000000"/>
                </a:solidFill>
                <a:round/>
              </a:ln>
            </p:spPr>
            <p:style>
              <a:lnRef idx="0"/>
              <a:fillRef idx="0"/>
              <a:effectRef idx="0"/>
              <a:fontRef idx="minor"/>
            </p:style>
          </p:sp>
        </p:grpSp>
        <p:grpSp>
          <p:nvGrpSpPr>
            <p:cNvPr id="454" name="Group 54"/>
            <p:cNvGrpSpPr/>
            <p:nvPr/>
          </p:nvGrpSpPr>
          <p:grpSpPr>
            <a:xfrm>
              <a:off x="6243480" y="4329720"/>
              <a:ext cx="2981880" cy="104760"/>
              <a:chOff x="6243480" y="4329720"/>
              <a:chExt cx="2981880" cy="104760"/>
            </a:xfrm>
          </p:grpSpPr>
          <p:sp>
            <p:nvSpPr>
              <p:cNvPr id="455" name="CustomShape 55"/>
              <p:cNvSpPr/>
              <p:nvPr/>
            </p:nvSpPr>
            <p:spPr>
              <a:xfrm>
                <a:off x="9043560" y="4329720"/>
                <a:ext cx="181800" cy="104760"/>
              </a:xfrm>
              <a:custGeom>
                <a:avLst/>
                <a:gdLst/>
                <a:ahLst/>
                <a:rect l="l" t="t" r="r" b="b"/>
                <a:pathLst>
                  <a:path w="104" h="80">
                    <a:moveTo>
                      <a:pt x="104" y="40"/>
                    </a:moveTo>
                    <a:lnTo>
                      <a:pt x="0" y="80"/>
                    </a:lnTo>
                    <a:lnTo>
                      <a:pt x="0" y="40"/>
                    </a:lnTo>
                    <a:lnTo>
                      <a:pt x="0" y="0"/>
                    </a:lnTo>
                    <a:lnTo>
                      <a:pt x="104" y="40"/>
                    </a:lnTo>
                    <a:close/>
                  </a:path>
                </a:pathLst>
              </a:custGeom>
              <a:solidFill>
                <a:srgbClr val="000000"/>
              </a:solidFill>
              <a:ln w="12600">
                <a:solidFill>
                  <a:srgbClr val="000000"/>
                </a:solidFill>
                <a:round/>
              </a:ln>
            </p:spPr>
            <p:style>
              <a:lnRef idx="0"/>
              <a:fillRef idx="0"/>
              <a:effectRef idx="0"/>
              <a:fontRef idx="minor"/>
            </p:style>
          </p:sp>
          <p:sp>
            <p:nvSpPr>
              <p:cNvPr id="456" name="Line 56"/>
              <p:cNvSpPr/>
              <p:nvPr/>
            </p:nvSpPr>
            <p:spPr>
              <a:xfrm>
                <a:off x="6243480" y="4382280"/>
                <a:ext cx="2800080" cy="1080"/>
              </a:xfrm>
              <a:prstGeom prst="line">
                <a:avLst/>
              </a:prstGeom>
              <a:ln w="12600">
                <a:solidFill>
                  <a:srgbClr val="000000"/>
                </a:solidFill>
                <a:round/>
              </a:ln>
            </p:spPr>
            <p:style>
              <a:lnRef idx="0"/>
              <a:fillRef idx="0"/>
              <a:effectRef idx="0"/>
              <a:fontRef idx="minor"/>
            </p:style>
          </p:sp>
        </p:grpSp>
        <p:sp>
          <p:nvSpPr>
            <p:cNvPr id="457" name="CustomShape 57"/>
            <p:cNvSpPr/>
            <p:nvPr/>
          </p:nvSpPr>
          <p:spPr>
            <a:xfrm>
              <a:off x="7727760" y="3328200"/>
              <a:ext cx="993600" cy="440640"/>
            </a:xfrm>
            <a:prstGeom prst="rect">
              <a:avLst/>
            </a:prstGeom>
            <a:solidFill>
              <a:srgbClr val="ffcccc"/>
            </a:solidFill>
            <a:ln>
              <a:noFill/>
            </a:ln>
          </p:spPr>
          <p:style>
            <a:lnRef idx="0"/>
            <a:fillRef idx="0"/>
            <a:effectRef idx="0"/>
            <a:fontRef idx="minor"/>
          </p:style>
        </p:sp>
        <p:sp>
          <p:nvSpPr>
            <p:cNvPr id="458" name="CustomShape 58"/>
            <p:cNvSpPr/>
            <p:nvPr/>
          </p:nvSpPr>
          <p:spPr>
            <a:xfrm>
              <a:off x="8888040" y="4451760"/>
              <a:ext cx="25560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1/</a:t>
              </a:r>
              <a:endParaRPr b="0" lang="en-US" sz="2400" spc="-1" strike="noStrike">
                <a:latin typeface="Arial"/>
              </a:endParaRPr>
            </a:p>
          </p:txBody>
        </p:sp>
        <p:sp>
          <p:nvSpPr>
            <p:cNvPr id="459" name="CustomShape 59"/>
            <p:cNvSpPr/>
            <p:nvPr/>
          </p:nvSpPr>
          <p:spPr>
            <a:xfrm>
              <a:off x="9178560" y="4451760"/>
              <a:ext cx="18684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cc9900"/>
                  </a:solidFill>
                  <a:latin typeface="Arial"/>
                  <a:ea typeface="ＭＳ Ｐゴシック"/>
                </a:rPr>
                <a:t>T</a:t>
              </a:r>
              <a:endParaRPr b="0" lang="en-US" sz="2400" spc="-1" strike="noStrike">
                <a:latin typeface="Arial"/>
              </a:endParaRPr>
            </a:p>
          </p:txBody>
        </p:sp>
        <p:sp>
          <p:nvSpPr>
            <p:cNvPr id="460" name="Line 60"/>
            <p:cNvSpPr/>
            <p:nvPr/>
          </p:nvSpPr>
          <p:spPr>
            <a:xfrm>
              <a:off x="6537600" y="2897640"/>
              <a:ext cx="1596240" cy="1113120"/>
            </a:xfrm>
            <a:prstGeom prst="line">
              <a:avLst/>
            </a:prstGeom>
            <a:ln w="50760">
              <a:solidFill>
                <a:srgbClr val="aa0000"/>
              </a:solidFill>
              <a:round/>
            </a:ln>
          </p:spPr>
          <p:style>
            <a:lnRef idx="0"/>
            <a:fillRef idx="0"/>
            <a:effectRef idx="0"/>
            <a:fontRef idx="minor"/>
          </p:style>
        </p:sp>
        <p:grpSp>
          <p:nvGrpSpPr>
            <p:cNvPr id="461" name="Group 61"/>
            <p:cNvGrpSpPr/>
            <p:nvPr/>
          </p:nvGrpSpPr>
          <p:grpSpPr>
            <a:xfrm>
              <a:off x="5401080" y="2740320"/>
              <a:ext cx="492480" cy="753840"/>
              <a:chOff x="5401080" y="2740320"/>
              <a:chExt cx="492480" cy="753840"/>
            </a:xfrm>
          </p:grpSpPr>
          <p:sp>
            <p:nvSpPr>
              <p:cNvPr id="462" name="Line 62"/>
              <p:cNvSpPr/>
              <p:nvPr/>
            </p:nvSpPr>
            <p:spPr>
              <a:xfrm>
                <a:off x="5459760" y="3128400"/>
                <a:ext cx="433800" cy="1440"/>
              </a:xfrm>
              <a:prstGeom prst="line">
                <a:avLst/>
              </a:prstGeom>
              <a:ln w="12600">
                <a:solidFill>
                  <a:srgbClr val="000000"/>
                </a:solidFill>
                <a:round/>
              </a:ln>
            </p:spPr>
            <p:style>
              <a:lnRef idx="0"/>
              <a:fillRef idx="0"/>
              <a:effectRef idx="0"/>
              <a:fontRef idx="minor"/>
            </p:style>
          </p:sp>
          <p:sp>
            <p:nvSpPr>
              <p:cNvPr id="463" name="CustomShape 63"/>
              <p:cNvSpPr/>
              <p:nvPr/>
            </p:nvSpPr>
            <p:spPr>
              <a:xfrm>
                <a:off x="5526720" y="3128760"/>
                <a:ext cx="22068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0000"/>
                    </a:solidFill>
                    <a:latin typeface="Arial"/>
                    <a:ea typeface="ＭＳ Ｐゴシック"/>
                  </a:rPr>
                  <a:t>N</a:t>
                </a:r>
                <a:endParaRPr b="0" lang="en-US" sz="2400" spc="-1" strike="noStrike">
                  <a:latin typeface="Arial"/>
                </a:endParaRPr>
              </a:p>
            </p:txBody>
          </p:sp>
          <p:sp>
            <p:nvSpPr>
              <p:cNvPr id="464" name="CustomShape 64"/>
              <p:cNvSpPr/>
              <p:nvPr/>
            </p:nvSpPr>
            <p:spPr>
              <a:xfrm>
                <a:off x="5401080" y="2740320"/>
                <a:ext cx="22068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0000"/>
                    </a:solidFill>
                    <a:latin typeface="Arial"/>
                    <a:ea typeface="ＭＳ Ｐゴシック"/>
                  </a:rPr>
                  <a:t>N</a:t>
                </a:r>
                <a:endParaRPr b="0" lang="en-US" sz="2400" spc="-1" strike="noStrike">
                  <a:latin typeface="Arial"/>
                </a:endParaRPr>
              </a:p>
            </p:txBody>
          </p:sp>
          <p:sp>
            <p:nvSpPr>
              <p:cNvPr id="465" name="CustomShape 65"/>
              <p:cNvSpPr/>
              <p:nvPr/>
            </p:nvSpPr>
            <p:spPr>
              <a:xfrm>
                <a:off x="5648760" y="2792880"/>
                <a:ext cx="1533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0000"/>
                    </a:solidFill>
                    <a:latin typeface="Arial"/>
                    <a:ea typeface="ＭＳ Ｐゴシック"/>
                  </a:rPr>
                  <a:t>v</a:t>
                </a:r>
                <a:endParaRPr b="0" lang="en-US" sz="2400" spc="-1" strike="noStrike">
                  <a:latin typeface="Arial"/>
                </a:endParaRPr>
              </a:p>
            </p:txBody>
          </p:sp>
        </p:grpSp>
        <p:sp>
          <p:nvSpPr>
            <p:cNvPr id="466" name="CustomShape 66"/>
            <p:cNvSpPr/>
            <p:nvPr/>
          </p:nvSpPr>
          <p:spPr>
            <a:xfrm>
              <a:off x="5121360" y="2971440"/>
              <a:ext cx="23724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ln</a:t>
              </a:r>
              <a:endParaRPr b="0" lang="en-US" sz="2400" spc="-1" strike="noStrike">
                <a:latin typeface="Arial"/>
              </a:endParaRPr>
            </a:p>
          </p:txBody>
        </p:sp>
        <p:sp>
          <p:nvSpPr>
            <p:cNvPr id="467" name="CustomShape 67"/>
            <p:cNvSpPr/>
            <p:nvPr/>
          </p:nvSpPr>
          <p:spPr>
            <a:xfrm>
              <a:off x="7153920" y="2834640"/>
              <a:ext cx="1080" cy="301680"/>
            </a:xfrm>
            <a:prstGeom prst="rect">
              <a:avLst/>
            </a:prstGeom>
            <a:noFill/>
            <a:ln>
              <a:noFill/>
            </a:ln>
          </p:spPr>
          <p:style>
            <a:lnRef idx="0"/>
            <a:fillRef idx="0"/>
            <a:effectRef idx="0"/>
            <a:fontRef idx="minor"/>
          </p:style>
        </p:sp>
        <p:sp>
          <p:nvSpPr>
            <p:cNvPr id="468" name="CustomShape 68"/>
            <p:cNvSpPr/>
            <p:nvPr/>
          </p:nvSpPr>
          <p:spPr>
            <a:xfrm>
              <a:off x="7759800" y="3321720"/>
              <a:ext cx="1033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a:t>
              </a:r>
              <a:endParaRPr b="0" lang="en-US" sz="2400" spc="-1" strike="noStrike">
                <a:latin typeface="Arial"/>
              </a:endParaRPr>
            </a:p>
          </p:txBody>
        </p:sp>
        <p:sp>
          <p:nvSpPr>
            <p:cNvPr id="469" name="CustomShape 69"/>
            <p:cNvSpPr/>
            <p:nvPr/>
          </p:nvSpPr>
          <p:spPr>
            <a:xfrm>
              <a:off x="7878600" y="3349440"/>
              <a:ext cx="23868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aa0000"/>
                  </a:solidFill>
                  <a:latin typeface="Arial"/>
                  <a:ea typeface="ＭＳ Ｐゴシック"/>
                </a:rPr>
                <a:t>Q</a:t>
              </a:r>
              <a:endParaRPr b="0" lang="en-US" sz="2400" spc="-1" strike="noStrike">
                <a:latin typeface="Arial"/>
              </a:endParaRPr>
            </a:p>
          </p:txBody>
        </p:sp>
        <p:sp>
          <p:nvSpPr>
            <p:cNvPr id="470" name="CustomShape 70"/>
            <p:cNvSpPr/>
            <p:nvPr/>
          </p:nvSpPr>
          <p:spPr>
            <a:xfrm>
              <a:off x="8140680" y="3401640"/>
              <a:ext cx="1533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aa0000"/>
                  </a:solidFill>
                  <a:latin typeface="Arial"/>
                  <a:ea typeface="ＭＳ Ｐゴシック"/>
                </a:rPr>
                <a:t>v</a:t>
              </a:r>
              <a:endParaRPr b="0" lang="en-US" sz="2400" spc="-1" strike="noStrike">
                <a:latin typeface="Arial"/>
              </a:endParaRPr>
            </a:p>
          </p:txBody>
        </p:sp>
        <p:sp>
          <p:nvSpPr>
            <p:cNvPr id="471" name="CustomShape 71"/>
            <p:cNvSpPr/>
            <p:nvPr/>
          </p:nvSpPr>
          <p:spPr>
            <a:xfrm>
              <a:off x="8396640" y="3349440"/>
              <a:ext cx="23868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a:t>
              </a:r>
              <a:r>
                <a:rPr b="0" i="1" lang="en-US" sz="2400" spc="-1" strike="noStrike">
                  <a:solidFill>
                    <a:srgbClr val="000000"/>
                  </a:solidFill>
                  <a:latin typeface="Arial"/>
                  <a:ea typeface="ＭＳ Ｐゴシック"/>
                </a:rPr>
                <a:t>k</a:t>
              </a:r>
              <a:endParaRPr b="0" lang="en-US" sz="2400" spc="-1" strike="noStrike">
                <a:latin typeface="Arial"/>
              </a:endParaRPr>
            </a:p>
          </p:txBody>
        </p:sp>
        <p:sp>
          <p:nvSpPr>
            <p:cNvPr id="472" name="CustomShape 72"/>
            <p:cNvSpPr/>
            <p:nvPr/>
          </p:nvSpPr>
          <p:spPr>
            <a:xfrm>
              <a:off x="8101080" y="2677320"/>
              <a:ext cx="7279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aa0000"/>
                  </a:solidFill>
                  <a:latin typeface="Arial"/>
                  <a:ea typeface="ＭＳ Ｐゴシック"/>
                </a:rPr>
                <a:t>slope</a:t>
              </a:r>
              <a:endParaRPr b="0" lang="en-US" sz="2400" spc="-1" strike="noStrike">
                <a:latin typeface="Arial"/>
              </a:endParaRPr>
            </a:p>
          </p:txBody>
        </p:sp>
        <p:grpSp>
          <p:nvGrpSpPr>
            <p:cNvPr id="473" name="Group 73"/>
            <p:cNvGrpSpPr/>
            <p:nvPr/>
          </p:nvGrpSpPr>
          <p:grpSpPr>
            <a:xfrm>
              <a:off x="8301960" y="2971080"/>
              <a:ext cx="153720" cy="356760"/>
              <a:chOff x="8301960" y="2971080"/>
              <a:chExt cx="153720" cy="356760"/>
            </a:xfrm>
          </p:grpSpPr>
          <p:sp>
            <p:nvSpPr>
              <p:cNvPr id="474" name="CustomShape 74"/>
              <p:cNvSpPr/>
              <p:nvPr/>
            </p:nvSpPr>
            <p:spPr>
              <a:xfrm>
                <a:off x="8301960" y="3181320"/>
                <a:ext cx="139680" cy="146520"/>
              </a:xfrm>
              <a:custGeom>
                <a:avLst/>
                <a:gdLst/>
                <a:ahLst/>
                <a:rect l="l" t="t" r="r" b="b"/>
                <a:pathLst>
                  <a:path w="80" h="112">
                    <a:moveTo>
                      <a:pt x="16" y="112"/>
                    </a:moveTo>
                    <a:lnTo>
                      <a:pt x="0" y="0"/>
                    </a:lnTo>
                    <a:lnTo>
                      <a:pt x="40" y="8"/>
                    </a:lnTo>
                    <a:lnTo>
                      <a:pt x="80" y="24"/>
                    </a:lnTo>
                    <a:lnTo>
                      <a:pt x="16" y="112"/>
                    </a:lnTo>
                    <a:close/>
                  </a:path>
                </a:pathLst>
              </a:custGeom>
              <a:solidFill>
                <a:srgbClr val="aa0000"/>
              </a:solidFill>
              <a:ln w="12600">
                <a:solidFill>
                  <a:srgbClr val="aa0000"/>
                </a:solidFill>
                <a:round/>
              </a:ln>
            </p:spPr>
            <p:style>
              <a:lnRef idx="0"/>
              <a:fillRef idx="0"/>
              <a:effectRef idx="0"/>
              <a:fontRef idx="minor"/>
            </p:style>
          </p:sp>
          <p:sp>
            <p:nvSpPr>
              <p:cNvPr id="475" name="Line 75"/>
              <p:cNvSpPr/>
              <p:nvPr/>
            </p:nvSpPr>
            <p:spPr>
              <a:xfrm flipV="1">
                <a:off x="8371800" y="2971080"/>
                <a:ext cx="83880" cy="220680"/>
              </a:xfrm>
              <a:prstGeom prst="line">
                <a:avLst/>
              </a:prstGeom>
              <a:ln w="12600">
                <a:solidFill>
                  <a:srgbClr val="aa0000"/>
                </a:solidFill>
                <a:round/>
              </a:ln>
            </p:spPr>
            <p:style>
              <a:lnRef idx="0"/>
              <a:fillRef idx="0"/>
              <a:effectRef idx="0"/>
              <a:fontRef idx="minor"/>
            </p:style>
          </p:sp>
        </p:grpSp>
        <p:sp>
          <p:nvSpPr>
            <p:cNvPr id="476" name="Line 76"/>
            <p:cNvSpPr/>
            <p:nvPr/>
          </p:nvSpPr>
          <p:spPr>
            <a:xfrm>
              <a:off x="6984000" y="3183480"/>
              <a:ext cx="759600" cy="360"/>
            </a:xfrm>
            <a:prstGeom prst="line">
              <a:avLst/>
            </a:prstGeom>
            <a:ln cap="rnd" w="19080">
              <a:solidFill>
                <a:schemeClr val="tx1"/>
              </a:solidFill>
              <a:custDash>
                <a:ds d="800000" sp="300000"/>
              </a:custDash>
              <a:round/>
            </a:ln>
          </p:spPr>
          <p:style>
            <a:lnRef idx="0"/>
            <a:fillRef idx="0"/>
            <a:effectRef idx="0"/>
            <a:fontRef idx="minor"/>
          </p:style>
        </p:sp>
        <p:sp>
          <p:nvSpPr>
            <p:cNvPr id="477" name="Line 77"/>
            <p:cNvSpPr/>
            <p:nvPr/>
          </p:nvSpPr>
          <p:spPr>
            <a:xfrm>
              <a:off x="7743600" y="3174480"/>
              <a:ext cx="360" cy="534240"/>
            </a:xfrm>
            <a:prstGeom prst="line">
              <a:avLst/>
            </a:prstGeom>
            <a:ln cap="rnd" w="19080">
              <a:solidFill>
                <a:schemeClr val="tx1"/>
              </a:solidFill>
              <a:custDash>
                <a:ds d="800000" sp="300000"/>
              </a:custDash>
              <a:round/>
            </a:ln>
          </p:spPr>
          <p:style>
            <a:lnRef idx="0"/>
            <a:fillRef idx="0"/>
            <a:effectRef idx="0"/>
            <a:fontRef idx="minor"/>
          </p:style>
        </p:sp>
      </p:grpSp>
    </p:spTree>
  </p:cSld>
  <p:timing>
    <p:tnLst>
      <p:par>
        <p:cTn id="58" dur="indefinite" restart="never" nodeType="tmRoot">
          <p:childTnLst>
            <p:seq>
              <p:cTn id="59" dur="indefinite" nodeType="mainSeq">
                <p:childTnLst>
                  <p:par>
                    <p:cTn id="60" nodeType="clickEffect" fill="hold">
                      <p:stCondLst>
                        <p:cond delay="indefinite"/>
                      </p:stCondLst>
                      <p:childTnLst>
                        <p:par>
                          <p:cTn id="61" nodeType="withEffect" fill="hold">
                            <p:stCondLst>
                              <p:cond delay="0"/>
                            </p:stCondLst>
                            <p:childTnLst>
                              <p:par>
                                <p:cTn id="62" nodeType="clickEffect" fill="hold" presetClass="entr" presetID="2" presetSubtype="4">
                                  <p:stCondLst>
                                    <p:cond delay="0"/>
                                  </p:stCondLst>
                                  <p:childTnLst>
                                    <p:set>
                                      <p:cBhvr>
                                        <p:cTn id="63" dur="1" fill="hold">
                                          <p:stCondLst>
                                            <p:cond delay="0"/>
                                          </p:stCondLst>
                                        </p:cTn>
                                        <p:tgtEl>
                                          <p:spTgt spid="426"/>
                                        </p:tgtEl>
                                        <p:attrNameLst>
                                          <p:attrName>style.visibility</p:attrName>
                                        </p:attrNameLst>
                                      </p:cBhvr>
                                      <p:to>
                                        <p:strVal val="visible"/>
                                      </p:to>
                                    </p:set>
                                    <p:anim calcmode="lin" valueType="num">
                                      <p:cBhvr additive="repl">
                                        <p:cTn id="64" dur="500" fill="hold"/>
                                        <p:tgtEl>
                                          <p:spTgt spid="426"/>
                                        </p:tgtEl>
                                        <p:attrNameLst>
                                          <p:attrName>ppt_x</p:attrName>
                                        </p:attrNameLst>
                                      </p:cBhvr>
                                      <p:tavLst>
                                        <p:tav tm="0">
                                          <p:val>
                                            <p:strVal val="#ppt_x"/>
                                          </p:val>
                                        </p:tav>
                                        <p:tav tm="100000">
                                          <p:val>
                                            <p:strVal val="#ppt_x"/>
                                          </p:val>
                                        </p:tav>
                                      </p:tavLst>
                                    </p:anim>
                                    <p:anim calcmode="lin" valueType="num">
                                      <p:cBhvr additive="repl">
                                        <p:cTn id="65" dur="500" fill="hold"/>
                                        <p:tgtEl>
                                          <p:spTgt spid="426"/>
                                        </p:tgtEl>
                                        <p:attrNameLst>
                                          <p:attrName>ppt_y</p:attrName>
                                        </p:attrNameLst>
                                      </p:cBhvr>
                                      <p:tavLst>
                                        <p:tav tm="0">
                                          <p:val>
                                            <p:strVal val="1+#ppt_h/2"/>
                                          </p:val>
                                        </p:tav>
                                        <p:tav tm="100000">
                                          <p:val>
                                            <p:strVal val="#ppt_y"/>
                                          </p:val>
                                        </p:tav>
                                      </p:tavLst>
                                    </p:anim>
                                  </p:childTnLst>
                                </p:cTn>
                              </p:par>
                            </p:childTnLst>
                          </p:cTn>
                        </p:par>
                      </p:childTnLst>
                    </p:cTn>
                  </p:par>
                  <p:par>
                    <p:cTn id="66" nodeType="clickEffect" fill="hold">
                      <p:stCondLst>
                        <p:cond delay="indefinite"/>
                      </p:stCondLst>
                      <p:childTnLst>
                        <p:par>
                          <p:cTn id="67" nodeType="withEffect" fill="hold">
                            <p:stCondLst>
                              <p:cond delay="0"/>
                            </p:stCondLst>
                            <p:childTnLst>
                              <p:par>
                                <p:cTn id="68" nodeType="clickEffect" fill="hold" presetClass="entr" presetID="2" presetSubtype="4">
                                  <p:stCondLst>
                                    <p:cond delay="0"/>
                                  </p:stCondLst>
                                  <p:childTnLst>
                                    <p:set>
                                      <p:cBhvr>
                                        <p:cTn id="69" dur="1" fill="hold">
                                          <p:stCondLst>
                                            <p:cond delay="0"/>
                                          </p:stCondLst>
                                        </p:cTn>
                                        <p:tgtEl>
                                          <p:spTgt spid="449"/>
                                        </p:tgtEl>
                                        <p:attrNameLst>
                                          <p:attrName>style.visibility</p:attrName>
                                        </p:attrNameLst>
                                      </p:cBhvr>
                                      <p:to>
                                        <p:strVal val="visible"/>
                                      </p:to>
                                    </p:set>
                                    <p:anim calcmode="lin" valueType="num">
                                      <p:cBhvr additive="repl">
                                        <p:cTn id="70" dur="500" fill="hold"/>
                                        <p:tgtEl>
                                          <p:spTgt spid="449"/>
                                        </p:tgtEl>
                                        <p:attrNameLst>
                                          <p:attrName>ppt_x</p:attrName>
                                        </p:attrNameLst>
                                      </p:cBhvr>
                                      <p:tavLst>
                                        <p:tav tm="0">
                                          <p:val>
                                            <p:strVal val="#ppt_x"/>
                                          </p:val>
                                        </p:tav>
                                        <p:tav tm="100000">
                                          <p:val>
                                            <p:strVal val="#ppt_x"/>
                                          </p:val>
                                        </p:tav>
                                      </p:tavLst>
                                    </p:anim>
                                    <p:anim calcmode="lin" valueType="num">
                                      <p:cBhvr additive="repl">
                                        <p:cTn id="71" dur="500" fill="hold"/>
                                        <p:tgtEl>
                                          <p:spTgt spid="4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8456040" y="5294520"/>
            <a:ext cx="1301760" cy="293760"/>
          </a:xfrm>
          <a:prstGeom prst="rect">
            <a:avLst/>
          </a:prstGeom>
          <a:noFill/>
          <a:ln w="9360">
            <a:noFill/>
          </a:ln>
        </p:spPr>
        <p:txBody>
          <a:bodyPr/>
          <a:p>
            <a:pPr algn="ctr">
              <a:lnSpc>
                <a:spcPct val="100000"/>
              </a:lnSpc>
            </a:pPr>
            <a:fld id="{9AAAE802-0B36-4B63-99D8-DE8B645E3886}"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479" name="CustomShape 2"/>
          <p:cNvSpPr/>
          <p:nvPr/>
        </p:nvSpPr>
        <p:spPr>
          <a:xfrm>
            <a:off x="1013040" y="595800"/>
            <a:ext cx="4571640" cy="505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Q: how is N</a:t>
            </a:r>
            <a:r>
              <a:rPr b="0" lang="en-US" sz="2400" spc="-1" strike="noStrike" baseline="-25000">
                <a:solidFill>
                  <a:srgbClr val="000000"/>
                </a:solidFill>
                <a:latin typeface="Arial"/>
                <a:ea typeface="ＭＳ Ｐゴシック"/>
              </a:rPr>
              <a:t>v</a:t>
            </a:r>
            <a:r>
              <a:rPr b="0" lang="en-US" sz="2400" spc="-1" strike="noStrike">
                <a:solidFill>
                  <a:srgbClr val="000000"/>
                </a:solidFill>
                <a:latin typeface="Arial"/>
                <a:ea typeface="ＭＳ Ｐゴシック"/>
              </a:rPr>
              <a:t> actually measured?</a:t>
            </a:r>
            <a:endParaRPr b="0" lang="en-US" sz="2400" spc="-1" strike="noStrike">
              <a:latin typeface="Arial"/>
            </a:endParaRPr>
          </a:p>
        </p:txBody>
      </p:sp>
      <p:sp>
        <p:nvSpPr>
          <p:cNvPr id="480" name="CustomShape 3"/>
          <p:cNvSpPr/>
          <p:nvPr/>
        </p:nvSpPr>
        <p:spPr>
          <a:xfrm>
            <a:off x="1299960" y="1271160"/>
            <a:ext cx="7345440" cy="2284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Need careful measurements of thermal expansion:</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As well as careful measurements of lattice expansion</a:t>
            </a:r>
            <a:endParaRPr b="0" lang="en-US" sz="2400" spc="-1" strike="noStrike">
              <a:latin typeface="Arial"/>
            </a:endParaRPr>
          </a:p>
          <a:p>
            <a:pPr algn="ctr">
              <a:lnSpc>
                <a:spcPct val="100000"/>
              </a:lnSpc>
            </a:pPr>
            <a:r>
              <a:rPr b="0" lang="en-US" sz="2400" spc="-1" strike="noStrike">
                <a:solidFill>
                  <a:srgbClr val="000000"/>
                </a:solidFill>
                <a:latin typeface="Arial"/>
                <a:ea typeface="Cambria Math"/>
              </a:rPr>
              <a:t> </a:t>
            </a:r>
            <a:r>
              <a:rPr b="0" lang="en-US" sz="2400" spc="-1" strike="noStrike">
                <a:solidFill>
                  <a:srgbClr val="000000"/>
                </a:solidFill>
                <a:latin typeface="Arial"/>
                <a:ea typeface="ＭＳ Ｐゴシック"/>
              </a:rPr>
              <a:t>)</a:t>
            </a:r>
            <a:endParaRPr b="0" lang="en-US" sz="2400" spc="-1" strike="noStrike">
              <a:latin typeface="Arial"/>
            </a:endParaRPr>
          </a:p>
          <a:p>
            <a:pPr>
              <a:lnSpc>
                <a:spcPct val="100000"/>
              </a:lnSpc>
            </a:pPr>
            <a:endParaRPr b="0" lang="en-US" sz="2400" spc="-1" strike="noStrike">
              <a:latin typeface="Arial"/>
            </a:endParaRPr>
          </a:p>
        </p:txBody>
      </p:sp>
      <p:sp>
        <p:nvSpPr>
          <p:cNvPr id="481" name="CustomShape 4"/>
          <p:cNvSpPr/>
          <p:nvPr/>
        </p:nvSpPr>
        <p:spPr>
          <a:xfrm>
            <a:off x="880560" y="1271160"/>
            <a:ext cx="8184960" cy="2200680"/>
          </a:xfrm>
          <a:prstGeom prst="rect">
            <a:avLst/>
          </a:prstGeom>
          <a:blipFill rotWithShape="0">
            <a:blip r:embed="rId1"/>
            <a:stretch>
              <a:fillRect l="-1193" t="-1420" r="-167" b="0"/>
            </a:stretch>
          </a:blipFill>
          <a:ln>
            <a:noFill/>
          </a:ln>
        </p:spPr>
        <p:style>
          <a:lnRef idx="0"/>
          <a:fillRef idx="0"/>
          <a:effectRef idx="0"/>
          <a:fontRef idx="minor"/>
        </p:style>
        <p:txBody>
          <a:bodyPr lIns="90000" rIns="90000" tIns="45000" bIns="45000"/>
          <a:p>
            <a:pPr>
              <a:lnSpc>
                <a:spcPct val="100000"/>
              </a:lnSpc>
            </a:pPr>
            <a:r>
              <a:rPr b="0" lang="en-US" sz="2400" spc="-1" strike="noStrike">
                <a:latin typeface="Arial"/>
                <a:ea typeface="ＭＳ Ｐゴシック"/>
              </a:rPr>
              <a:t> </a:t>
            </a:r>
            <a:endParaRPr b="0" lang="en-US" sz="2400" spc="-1" strike="noStrike">
              <a:latin typeface="Arial"/>
            </a:endParaRPr>
          </a:p>
        </p:txBody>
      </p:sp>
      <p:sp>
        <p:nvSpPr>
          <p:cNvPr id="482" name="CustomShape 5"/>
          <p:cNvSpPr/>
          <p:nvPr/>
        </p:nvSpPr>
        <p:spPr>
          <a:xfrm>
            <a:off x="1058400" y="3586680"/>
            <a:ext cx="8063280" cy="8211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Effect is small (Nv low relative to N), so experiments</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require accuracy of 1/100,000, must be done at same time</a:t>
            </a:r>
            <a:endParaRPr b="0" lang="en-US" sz="2400" spc="-1" strike="noStrike">
              <a:latin typeface="Arial"/>
            </a:endParaRPr>
          </a:p>
        </p:txBody>
      </p:sp>
      <p:sp>
        <p:nvSpPr>
          <p:cNvPr id="483" name="CustomShape 6"/>
          <p:cNvSpPr/>
          <p:nvPr/>
        </p:nvSpPr>
        <p:spPr>
          <a:xfrm>
            <a:off x="6102360" y="1729080"/>
            <a:ext cx="187560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(dilatometry)</a:t>
            </a:r>
            <a:endParaRPr b="0" lang="en-US" sz="2400" spc="-1" strike="noStrike">
              <a:latin typeface="Arial"/>
            </a:endParaRPr>
          </a:p>
        </p:txBody>
      </p:sp>
      <p:sp>
        <p:nvSpPr>
          <p:cNvPr id="484" name="CustomShape 7"/>
          <p:cNvSpPr/>
          <p:nvPr/>
        </p:nvSpPr>
        <p:spPr>
          <a:xfrm>
            <a:off x="6449040" y="2816280"/>
            <a:ext cx="251424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(X-ray diffraction)</a:t>
            </a:r>
            <a:endParaRPr b="0" lang="en-US" sz="2400" spc="-1" strike="noStrike">
              <a:latin typeface="Arial"/>
            </a:endParaRPr>
          </a:p>
        </p:txBody>
      </p:sp>
      <p:sp>
        <p:nvSpPr>
          <p:cNvPr id="485" name="CustomShape 8"/>
          <p:cNvSpPr/>
          <p:nvPr/>
        </p:nvSpPr>
        <p:spPr>
          <a:xfrm>
            <a:off x="1065240" y="4635720"/>
            <a:ext cx="695844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Simmons and Balluffi, Phys. Rev., 117, 52, (1960).</a:t>
            </a:r>
            <a:endParaRPr b="0" lang="en-US" sz="2400" spc="-1" strike="noStrike">
              <a:latin typeface="Arial"/>
            </a:endParaRPr>
          </a:p>
        </p:txBody>
      </p:sp>
    </p:spTree>
  </p:cSld>
  <p:timing>
    <p:tnLst>
      <p:par>
        <p:cTn id="72" dur="indefinite" restart="never" nodeType="tmRoot">
          <p:childTnLst>
            <p:seq>
              <p:cTn id="73"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TextShape 1"/>
          <p:cNvSpPr txBox="1"/>
          <p:nvPr/>
        </p:nvSpPr>
        <p:spPr>
          <a:xfrm>
            <a:off x="8456040" y="5294520"/>
            <a:ext cx="1301760" cy="293760"/>
          </a:xfrm>
          <a:prstGeom prst="rect">
            <a:avLst/>
          </a:prstGeom>
          <a:noFill/>
          <a:ln w="9360">
            <a:noFill/>
          </a:ln>
        </p:spPr>
        <p:txBody>
          <a:bodyPr/>
          <a:p>
            <a:pPr algn="ctr">
              <a:lnSpc>
                <a:spcPct val="100000"/>
              </a:lnSpc>
            </a:pPr>
            <a:fld id="{82E7EACF-76E3-49BF-879A-E39F7754684E}"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487" name="CustomShape 2"/>
          <p:cNvSpPr/>
          <p:nvPr/>
        </p:nvSpPr>
        <p:spPr>
          <a:xfrm>
            <a:off x="587880" y="957960"/>
            <a:ext cx="8819640" cy="36540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Find the equil. # of vacancies in 1 m</a:t>
            </a:r>
            <a:r>
              <a:rPr b="0" lang="en-US" sz="2400" spc="-1" strike="noStrike" baseline="30000">
                <a:solidFill>
                  <a:srgbClr val="000000"/>
                </a:solidFill>
                <a:latin typeface="Arial"/>
                <a:ea typeface="ＭＳ Ｐゴシック"/>
              </a:rPr>
              <a:t>3</a:t>
            </a:r>
            <a:r>
              <a:rPr b="0" lang="en-US" sz="2400" spc="-1" strike="noStrike">
                <a:solidFill>
                  <a:srgbClr val="000000"/>
                </a:solidFill>
                <a:latin typeface="Arial"/>
                <a:ea typeface="ＭＳ Ｐゴシック"/>
              </a:rPr>
              <a:t> of Cu at 1000</a:t>
            </a:r>
            <a:r>
              <a:rPr b="0" lang="en-US" sz="2400" spc="-1" strike="noStrike">
                <a:solidFill>
                  <a:srgbClr val="000000"/>
                </a:solidFill>
                <a:latin typeface="Symbol"/>
                <a:ea typeface="ＭＳ Ｐゴシック"/>
              </a:rPr>
              <a:t></a:t>
            </a:r>
            <a:r>
              <a:rPr b="0" lang="en-US" sz="2400" spc="-1" strike="noStrike">
                <a:solidFill>
                  <a:srgbClr val="000000"/>
                </a:solidFill>
                <a:latin typeface="Arial"/>
                <a:ea typeface="ＭＳ Ｐゴシック"/>
              </a:rPr>
              <a:t>C.</a:t>
            </a:r>
            <a:endParaRPr b="0" lang="en-US" sz="2400" spc="-1" strike="noStrike">
              <a:latin typeface="Arial"/>
            </a:endParaRPr>
          </a:p>
        </p:txBody>
      </p:sp>
      <p:sp>
        <p:nvSpPr>
          <p:cNvPr id="488" name="CustomShape 3"/>
          <p:cNvSpPr/>
          <p:nvPr/>
        </p:nvSpPr>
        <p:spPr>
          <a:xfrm>
            <a:off x="587880" y="1272960"/>
            <a:ext cx="8819640" cy="36540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Given:</a:t>
            </a:r>
            <a:endParaRPr b="0" lang="en-US" sz="2400" spc="-1" strike="noStrike">
              <a:latin typeface="Arial"/>
            </a:endParaRPr>
          </a:p>
        </p:txBody>
      </p:sp>
      <p:sp>
        <p:nvSpPr>
          <p:cNvPr id="489" name="CustomShape 4"/>
          <p:cNvSpPr/>
          <p:nvPr/>
        </p:nvSpPr>
        <p:spPr>
          <a:xfrm>
            <a:off x="4517280" y="1564200"/>
            <a:ext cx="2037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0000"/>
                </a:solidFill>
                <a:latin typeface="Arial"/>
                <a:ea typeface="ＭＳ Ｐゴシック"/>
              </a:rPr>
              <a:t>A</a:t>
            </a:r>
            <a:endParaRPr b="0" lang="en-US" sz="2400" spc="-1" strike="noStrike">
              <a:latin typeface="Arial"/>
            </a:endParaRPr>
          </a:p>
        </p:txBody>
      </p:sp>
      <p:sp>
        <p:nvSpPr>
          <p:cNvPr id="490" name="CustomShape 5"/>
          <p:cNvSpPr/>
          <p:nvPr/>
        </p:nvSpPr>
        <p:spPr>
          <a:xfrm>
            <a:off x="4764960" y="1617120"/>
            <a:ext cx="38988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Cu</a:t>
            </a:r>
            <a:endParaRPr b="0" lang="en-US" sz="2400" spc="-1" strike="noStrike">
              <a:latin typeface="Arial"/>
            </a:endParaRPr>
          </a:p>
        </p:txBody>
      </p:sp>
      <p:sp>
        <p:nvSpPr>
          <p:cNvPr id="491" name="CustomShape 6"/>
          <p:cNvSpPr/>
          <p:nvPr/>
        </p:nvSpPr>
        <p:spPr>
          <a:xfrm>
            <a:off x="5282640" y="1564200"/>
            <a:ext cx="17733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 63.5 g/mol</a:t>
            </a:r>
            <a:endParaRPr b="0" lang="en-US" sz="2400" spc="-1" strike="noStrike">
              <a:latin typeface="Arial"/>
            </a:endParaRPr>
          </a:p>
        </p:txBody>
      </p:sp>
      <p:sp>
        <p:nvSpPr>
          <p:cNvPr id="492" name="CustomShape 7"/>
          <p:cNvSpPr/>
          <p:nvPr/>
        </p:nvSpPr>
        <p:spPr>
          <a:xfrm>
            <a:off x="1617480" y="1522440"/>
            <a:ext cx="16884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Symbol"/>
                <a:ea typeface="ＭＳ Ｐゴシック"/>
              </a:rPr>
              <a:t>r</a:t>
            </a:r>
            <a:endParaRPr b="0" lang="en-US" sz="2400" spc="-1" strike="noStrike">
              <a:latin typeface="Arial"/>
            </a:endParaRPr>
          </a:p>
        </p:txBody>
      </p:sp>
      <p:sp>
        <p:nvSpPr>
          <p:cNvPr id="493" name="CustomShape 8"/>
          <p:cNvSpPr/>
          <p:nvPr/>
        </p:nvSpPr>
        <p:spPr>
          <a:xfrm>
            <a:off x="1843200" y="1532880"/>
            <a:ext cx="10281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 8.4 g</a:t>
            </a:r>
            <a:endParaRPr b="0" lang="en-US" sz="2400" spc="-1" strike="noStrike">
              <a:latin typeface="Arial"/>
            </a:endParaRPr>
          </a:p>
        </p:txBody>
      </p:sp>
      <p:sp>
        <p:nvSpPr>
          <p:cNvPr id="494" name="CustomShape 9"/>
          <p:cNvSpPr/>
          <p:nvPr/>
        </p:nvSpPr>
        <p:spPr>
          <a:xfrm>
            <a:off x="2957040" y="1532880"/>
            <a:ext cx="8640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a:t>
            </a:r>
            <a:endParaRPr b="0" lang="en-US" sz="2400" spc="-1" strike="noStrike">
              <a:latin typeface="Arial"/>
            </a:endParaRPr>
          </a:p>
        </p:txBody>
      </p:sp>
      <p:sp>
        <p:nvSpPr>
          <p:cNvPr id="495" name="CustomShape 10"/>
          <p:cNvSpPr/>
          <p:nvPr/>
        </p:nvSpPr>
        <p:spPr>
          <a:xfrm>
            <a:off x="3072240" y="1532880"/>
            <a:ext cx="40788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cm</a:t>
            </a:r>
            <a:endParaRPr b="0" lang="en-US" sz="2400" spc="-1" strike="noStrike">
              <a:latin typeface="Arial"/>
            </a:endParaRPr>
          </a:p>
        </p:txBody>
      </p:sp>
      <p:sp>
        <p:nvSpPr>
          <p:cNvPr id="496" name="CustomShape 11"/>
          <p:cNvSpPr/>
          <p:nvPr/>
        </p:nvSpPr>
        <p:spPr>
          <a:xfrm>
            <a:off x="3549960" y="1459440"/>
            <a:ext cx="17028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3</a:t>
            </a:r>
            <a:endParaRPr b="0" lang="en-US" sz="2400" spc="-1" strike="noStrike">
              <a:latin typeface="Arial"/>
            </a:endParaRPr>
          </a:p>
        </p:txBody>
      </p:sp>
      <p:sp>
        <p:nvSpPr>
          <p:cNvPr id="497" name="CustomShape 12"/>
          <p:cNvSpPr/>
          <p:nvPr/>
        </p:nvSpPr>
        <p:spPr>
          <a:xfrm>
            <a:off x="1564920" y="1984680"/>
            <a:ext cx="23868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0000"/>
                </a:solidFill>
                <a:latin typeface="Arial"/>
                <a:ea typeface="ＭＳ Ｐゴシック"/>
              </a:rPr>
              <a:t>Q</a:t>
            </a:r>
            <a:endParaRPr b="0" lang="en-US" sz="2400" spc="-1" strike="noStrike">
              <a:latin typeface="Arial"/>
            </a:endParaRPr>
          </a:p>
        </p:txBody>
      </p:sp>
      <p:sp>
        <p:nvSpPr>
          <p:cNvPr id="498" name="CustomShape 13"/>
          <p:cNvSpPr/>
          <p:nvPr/>
        </p:nvSpPr>
        <p:spPr>
          <a:xfrm>
            <a:off x="1826640" y="2084400"/>
            <a:ext cx="1533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0000"/>
                </a:solidFill>
                <a:latin typeface="Arial"/>
                <a:ea typeface="ＭＳ Ｐゴシック"/>
              </a:rPr>
              <a:t>v</a:t>
            </a:r>
            <a:endParaRPr b="0" lang="en-US" sz="2400" spc="-1" strike="noStrike">
              <a:latin typeface="Arial"/>
            </a:endParaRPr>
          </a:p>
        </p:txBody>
      </p:sp>
      <p:sp>
        <p:nvSpPr>
          <p:cNvPr id="499" name="CustomShape 14"/>
          <p:cNvSpPr/>
          <p:nvPr/>
        </p:nvSpPr>
        <p:spPr>
          <a:xfrm>
            <a:off x="2156760" y="1984680"/>
            <a:ext cx="199440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 0.9 eV/atom</a:t>
            </a:r>
            <a:endParaRPr b="0" lang="en-US" sz="2400" spc="-1" strike="noStrike">
              <a:latin typeface="Arial"/>
            </a:endParaRPr>
          </a:p>
        </p:txBody>
      </p:sp>
      <p:sp>
        <p:nvSpPr>
          <p:cNvPr id="500" name="CustomShape 15"/>
          <p:cNvSpPr/>
          <p:nvPr/>
        </p:nvSpPr>
        <p:spPr>
          <a:xfrm>
            <a:off x="4505040" y="1973880"/>
            <a:ext cx="22068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0000"/>
                </a:solidFill>
                <a:latin typeface="Arial"/>
                <a:ea typeface="ＭＳ Ｐゴシック"/>
              </a:rPr>
              <a:t>N</a:t>
            </a:r>
            <a:endParaRPr b="0" lang="en-US" sz="2400" spc="-1" strike="noStrike">
              <a:latin typeface="Arial"/>
            </a:endParaRPr>
          </a:p>
        </p:txBody>
      </p:sp>
      <p:sp>
        <p:nvSpPr>
          <p:cNvPr id="501" name="CustomShape 16"/>
          <p:cNvSpPr/>
          <p:nvPr/>
        </p:nvSpPr>
        <p:spPr>
          <a:xfrm>
            <a:off x="4755600" y="2026440"/>
            <a:ext cx="2037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A</a:t>
            </a:r>
            <a:endParaRPr b="0" lang="en-US" sz="2400" spc="-1" strike="noStrike">
              <a:latin typeface="Arial"/>
            </a:endParaRPr>
          </a:p>
        </p:txBody>
      </p:sp>
      <p:sp>
        <p:nvSpPr>
          <p:cNvPr id="502" name="CustomShape 17"/>
          <p:cNvSpPr/>
          <p:nvPr/>
        </p:nvSpPr>
        <p:spPr>
          <a:xfrm>
            <a:off x="5089680" y="1973880"/>
            <a:ext cx="18021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 6.02 x 10</a:t>
            </a:r>
            <a:r>
              <a:rPr b="0" lang="en-US" sz="2400" spc="-1" strike="noStrike" baseline="30000">
                <a:solidFill>
                  <a:srgbClr val="000000"/>
                </a:solidFill>
                <a:latin typeface="Arial"/>
                <a:ea typeface="ＭＳ Ｐゴシック"/>
              </a:rPr>
              <a:t>23</a:t>
            </a:r>
            <a:endParaRPr b="0" lang="en-US" sz="2400" spc="-1" strike="noStrike">
              <a:latin typeface="Arial"/>
            </a:endParaRPr>
          </a:p>
        </p:txBody>
      </p:sp>
      <p:sp>
        <p:nvSpPr>
          <p:cNvPr id="503" name="CustomShape 18"/>
          <p:cNvSpPr/>
          <p:nvPr/>
        </p:nvSpPr>
        <p:spPr>
          <a:xfrm>
            <a:off x="7267320" y="1973880"/>
            <a:ext cx="140760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atoms/mol</a:t>
            </a:r>
            <a:endParaRPr b="0" lang="en-US" sz="2400" spc="-1" strike="noStrike">
              <a:latin typeface="Arial"/>
            </a:endParaRPr>
          </a:p>
        </p:txBody>
      </p:sp>
      <p:sp>
        <p:nvSpPr>
          <p:cNvPr id="504" name="TextShape 19"/>
          <p:cNvSpPr txBox="1"/>
          <p:nvPr/>
        </p:nvSpPr>
        <p:spPr>
          <a:xfrm>
            <a:off x="756000" y="314640"/>
            <a:ext cx="8850960" cy="440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Estimating Vacancy Concentration</a:t>
            </a:r>
            <a:endParaRPr b="0" lang="en-US" sz="3600" spc="-1" strike="noStrike">
              <a:solidFill>
                <a:srgbClr val="000000"/>
              </a:solidFill>
              <a:latin typeface="Arial"/>
            </a:endParaRPr>
          </a:p>
        </p:txBody>
      </p:sp>
      <p:grpSp>
        <p:nvGrpSpPr>
          <p:cNvPr id="505" name="Group 20"/>
          <p:cNvGrpSpPr/>
          <p:nvPr/>
        </p:nvGrpSpPr>
        <p:grpSpPr>
          <a:xfrm>
            <a:off x="1016280" y="3338640"/>
            <a:ext cx="7208280" cy="1205640"/>
            <a:chOff x="1016280" y="3338640"/>
            <a:chExt cx="7208280" cy="1205640"/>
          </a:xfrm>
        </p:grpSpPr>
        <p:grpSp>
          <p:nvGrpSpPr>
            <p:cNvPr id="506" name="Group 21"/>
            <p:cNvGrpSpPr/>
            <p:nvPr/>
          </p:nvGrpSpPr>
          <p:grpSpPr>
            <a:xfrm>
              <a:off x="2225520" y="3338640"/>
              <a:ext cx="209880" cy="535320"/>
              <a:chOff x="2225520" y="3338640"/>
              <a:chExt cx="209880" cy="535320"/>
            </a:xfrm>
          </p:grpSpPr>
          <p:sp>
            <p:nvSpPr>
              <p:cNvPr id="507" name="CustomShape 22"/>
              <p:cNvSpPr/>
              <p:nvPr/>
            </p:nvSpPr>
            <p:spPr>
              <a:xfrm>
                <a:off x="2225520" y="3338640"/>
                <a:ext cx="139680" cy="104760"/>
              </a:xfrm>
              <a:custGeom>
                <a:avLst/>
                <a:gdLst/>
                <a:ahLst/>
                <a:rect l="l" t="t" r="r" b="b"/>
                <a:pathLst>
                  <a:path w="80" h="80">
                    <a:moveTo>
                      <a:pt x="24" y="0"/>
                    </a:moveTo>
                    <a:lnTo>
                      <a:pt x="80" y="64"/>
                    </a:lnTo>
                    <a:lnTo>
                      <a:pt x="32" y="48"/>
                    </a:lnTo>
                    <a:lnTo>
                      <a:pt x="0" y="80"/>
                    </a:lnTo>
                    <a:lnTo>
                      <a:pt x="24" y="0"/>
                    </a:lnTo>
                    <a:close/>
                  </a:path>
                </a:pathLst>
              </a:custGeom>
              <a:solidFill>
                <a:srgbClr val="000000"/>
              </a:solidFill>
              <a:ln w="12600">
                <a:solidFill>
                  <a:srgbClr val="000000"/>
                </a:solidFill>
                <a:round/>
              </a:ln>
            </p:spPr>
            <p:style>
              <a:lnRef idx="0"/>
              <a:fillRef idx="0"/>
              <a:effectRef idx="0"/>
              <a:fontRef idx="minor"/>
            </p:style>
          </p:sp>
          <p:sp>
            <p:nvSpPr>
              <p:cNvPr id="508" name="Line 23"/>
              <p:cNvSpPr/>
              <p:nvPr/>
            </p:nvSpPr>
            <p:spPr>
              <a:xfrm>
                <a:off x="2281680" y="3401640"/>
                <a:ext cx="153720" cy="472320"/>
              </a:xfrm>
              <a:prstGeom prst="line">
                <a:avLst/>
              </a:prstGeom>
              <a:ln w="12600">
                <a:solidFill>
                  <a:srgbClr val="000000"/>
                </a:solidFill>
                <a:round/>
              </a:ln>
            </p:spPr>
            <p:style>
              <a:lnRef idx="0"/>
              <a:fillRef idx="0"/>
              <a:effectRef idx="0"/>
              <a:fontRef idx="minor"/>
            </p:style>
          </p:sp>
        </p:grpSp>
        <p:grpSp>
          <p:nvGrpSpPr>
            <p:cNvPr id="509" name="Group 24"/>
            <p:cNvGrpSpPr/>
            <p:nvPr/>
          </p:nvGrpSpPr>
          <p:grpSpPr>
            <a:xfrm>
              <a:off x="1016280" y="3748320"/>
              <a:ext cx="7208280" cy="795960"/>
              <a:chOff x="1016280" y="3748320"/>
              <a:chExt cx="7208280" cy="795960"/>
            </a:xfrm>
          </p:grpSpPr>
          <p:sp>
            <p:nvSpPr>
              <p:cNvPr id="510" name="CustomShape 25"/>
              <p:cNvSpPr/>
              <p:nvPr/>
            </p:nvSpPr>
            <p:spPr>
              <a:xfrm>
                <a:off x="1016280" y="3926880"/>
                <a:ext cx="115164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For 1 m</a:t>
                </a:r>
                <a:r>
                  <a:rPr b="0" lang="en-US" sz="2400" spc="-1" strike="noStrike" baseline="30000">
                    <a:solidFill>
                      <a:srgbClr val="000000"/>
                    </a:solidFill>
                    <a:latin typeface="Arial"/>
                    <a:ea typeface="ＭＳ Ｐゴシック"/>
                  </a:rPr>
                  <a:t>3</a:t>
                </a:r>
                <a:endParaRPr b="0" lang="en-US" sz="2400" spc="-1" strike="noStrike">
                  <a:latin typeface="Arial"/>
                </a:endParaRPr>
              </a:p>
            </p:txBody>
          </p:sp>
          <p:sp>
            <p:nvSpPr>
              <p:cNvPr id="511" name="CustomShape 26"/>
              <p:cNvSpPr/>
              <p:nvPr/>
            </p:nvSpPr>
            <p:spPr>
              <a:xfrm>
                <a:off x="2085480" y="3853080"/>
                <a:ext cx="1080" cy="301680"/>
              </a:xfrm>
              <a:prstGeom prst="rect">
                <a:avLst/>
              </a:prstGeom>
              <a:noFill/>
              <a:ln>
                <a:noFill/>
              </a:ln>
            </p:spPr>
            <p:style>
              <a:lnRef idx="0"/>
              <a:fillRef idx="0"/>
              <a:effectRef idx="0"/>
              <a:fontRef idx="minor"/>
            </p:style>
          </p:sp>
          <p:sp>
            <p:nvSpPr>
              <p:cNvPr id="512" name="CustomShape 27"/>
              <p:cNvSpPr/>
              <p:nvPr/>
            </p:nvSpPr>
            <p:spPr>
              <a:xfrm>
                <a:off x="2313360" y="3926880"/>
                <a:ext cx="65484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i="1" lang="en-US" sz="2400" spc="-1" strike="noStrike">
                    <a:solidFill>
                      <a:srgbClr val="000000"/>
                    </a:solidFill>
                    <a:latin typeface="Arial"/>
                    <a:ea typeface="ＭＳ Ｐゴシック"/>
                  </a:rPr>
                  <a:t>N</a:t>
                </a:r>
                <a:r>
                  <a:rPr b="0" lang="en-US" sz="2400" spc="-1" strike="noStrike">
                    <a:solidFill>
                      <a:srgbClr val="000000"/>
                    </a:solidFill>
                    <a:latin typeface="Arial"/>
                    <a:ea typeface="ＭＳ Ｐゴシック"/>
                  </a:rPr>
                  <a:t> =</a:t>
                </a:r>
                <a:endParaRPr b="0" lang="en-US" sz="2400" spc="-1" strike="noStrike">
                  <a:latin typeface="Arial"/>
                </a:endParaRPr>
              </a:p>
            </p:txBody>
          </p:sp>
          <p:sp>
            <p:nvSpPr>
              <p:cNvPr id="513" name="CustomShape 28"/>
              <p:cNvSpPr/>
              <p:nvPr/>
            </p:nvSpPr>
            <p:spPr>
              <a:xfrm>
                <a:off x="3976200" y="3748320"/>
                <a:ext cx="22068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777777"/>
                    </a:solidFill>
                    <a:latin typeface="Arial"/>
                    <a:ea typeface="ＭＳ Ｐゴシック"/>
                  </a:rPr>
                  <a:t>N</a:t>
                </a:r>
                <a:endParaRPr b="0" lang="en-US" sz="2400" spc="-1" strike="noStrike">
                  <a:latin typeface="Arial"/>
                </a:endParaRPr>
              </a:p>
            </p:txBody>
          </p:sp>
          <p:sp>
            <p:nvSpPr>
              <p:cNvPr id="514" name="CustomShape 29"/>
              <p:cNvSpPr/>
              <p:nvPr/>
            </p:nvSpPr>
            <p:spPr>
              <a:xfrm>
                <a:off x="4226760" y="3800880"/>
                <a:ext cx="2037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777777"/>
                    </a:solidFill>
                    <a:latin typeface="Arial"/>
                    <a:ea typeface="ＭＳ Ｐゴシック"/>
                  </a:rPr>
                  <a:t>A</a:t>
                </a:r>
                <a:endParaRPr b="0" lang="en-US" sz="2400" spc="-1" strike="noStrike">
                  <a:latin typeface="Arial"/>
                </a:endParaRPr>
              </a:p>
            </p:txBody>
          </p:sp>
          <p:sp>
            <p:nvSpPr>
              <p:cNvPr id="515" name="Line 30"/>
              <p:cNvSpPr/>
              <p:nvPr/>
            </p:nvSpPr>
            <p:spPr>
              <a:xfrm>
                <a:off x="3853080" y="4115520"/>
                <a:ext cx="783720" cy="1440"/>
              </a:xfrm>
              <a:prstGeom prst="line">
                <a:avLst/>
              </a:prstGeom>
              <a:ln w="12600">
                <a:solidFill>
                  <a:srgbClr val="000000"/>
                </a:solidFill>
                <a:round/>
              </a:ln>
            </p:spPr>
            <p:style>
              <a:lnRef idx="0"/>
              <a:fillRef idx="0"/>
              <a:effectRef idx="0"/>
              <a:fontRef idx="minor"/>
            </p:style>
          </p:sp>
          <p:sp>
            <p:nvSpPr>
              <p:cNvPr id="516" name="CustomShape 31"/>
              <p:cNvSpPr/>
              <p:nvPr/>
            </p:nvSpPr>
            <p:spPr>
              <a:xfrm>
                <a:off x="3960720" y="4126320"/>
                <a:ext cx="2037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777777"/>
                    </a:solidFill>
                    <a:latin typeface="Arial"/>
                    <a:ea typeface="ＭＳ Ｐゴシック"/>
                  </a:rPr>
                  <a:t>A</a:t>
                </a:r>
                <a:endParaRPr b="0" lang="en-US" sz="2400" spc="-1" strike="noStrike">
                  <a:latin typeface="Arial"/>
                </a:endParaRPr>
              </a:p>
            </p:txBody>
          </p:sp>
          <p:sp>
            <p:nvSpPr>
              <p:cNvPr id="517" name="CustomShape 32"/>
              <p:cNvSpPr/>
              <p:nvPr/>
            </p:nvSpPr>
            <p:spPr>
              <a:xfrm>
                <a:off x="4208400" y="4178880"/>
                <a:ext cx="38988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777777"/>
                    </a:solidFill>
                    <a:latin typeface="Arial"/>
                    <a:ea typeface="ＭＳ Ｐゴシック"/>
                  </a:rPr>
                  <a:t>Cu</a:t>
                </a:r>
                <a:endParaRPr b="0" lang="en-US" sz="2400" spc="-1" strike="noStrike">
                  <a:latin typeface="Arial"/>
                </a:endParaRPr>
              </a:p>
            </p:txBody>
          </p:sp>
          <p:sp>
            <p:nvSpPr>
              <p:cNvPr id="518" name="CustomShape 33"/>
              <p:cNvSpPr/>
              <p:nvPr/>
            </p:nvSpPr>
            <p:spPr>
              <a:xfrm>
                <a:off x="3146400" y="3905640"/>
                <a:ext cx="16884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Symbol"/>
                    <a:ea typeface="ＭＳ Ｐゴシック"/>
                  </a:rPr>
                  <a:t>r</a:t>
                </a:r>
                <a:endParaRPr b="0" lang="en-US" sz="2400" spc="-1" strike="noStrike">
                  <a:latin typeface="Arial"/>
                </a:endParaRPr>
              </a:p>
            </p:txBody>
          </p:sp>
          <p:sp>
            <p:nvSpPr>
              <p:cNvPr id="519" name="CustomShape 34"/>
              <p:cNvSpPr/>
              <p:nvPr/>
            </p:nvSpPr>
            <p:spPr>
              <a:xfrm>
                <a:off x="3314160" y="3916440"/>
                <a:ext cx="9864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Rounded MT Bold"/>
                    <a:ea typeface="ＭＳ Ｐゴシック"/>
                  </a:rPr>
                  <a:t> </a:t>
                </a:r>
                <a:endParaRPr b="0" lang="en-US" sz="2400" spc="-1" strike="noStrike">
                  <a:latin typeface="Arial"/>
                </a:endParaRPr>
              </a:p>
            </p:txBody>
          </p:sp>
          <p:sp>
            <p:nvSpPr>
              <p:cNvPr id="520" name="CustomShape 35"/>
              <p:cNvSpPr/>
              <p:nvPr/>
            </p:nvSpPr>
            <p:spPr>
              <a:xfrm>
                <a:off x="3405600" y="3916440"/>
                <a:ext cx="2509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Rounded MT Bold"/>
                    <a:ea typeface="ＭＳ Ｐゴシック"/>
                  </a:rPr>
                  <a:t> </a:t>
                </a:r>
                <a:r>
                  <a:rPr b="0" lang="en-US" sz="2400" spc="-1" strike="noStrike">
                    <a:solidFill>
                      <a:srgbClr val="000000"/>
                    </a:solidFill>
                    <a:latin typeface="Arial"/>
                    <a:ea typeface="ＭＳ Ｐゴシック"/>
                  </a:rPr>
                  <a:t>x</a:t>
                </a:r>
                <a:endParaRPr b="0" lang="en-US" sz="2400" spc="-1" strike="noStrike">
                  <a:latin typeface="Arial"/>
                </a:endParaRPr>
              </a:p>
            </p:txBody>
          </p:sp>
          <p:sp>
            <p:nvSpPr>
              <p:cNvPr id="521" name="CustomShape 36"/>
              <p:cNvSpPr/>
              <p:nvPr/>
            </p:nvSpPr>
            <p:spPr>
              <a:xfrm>
                <a:off x="4858200" y="3905640"/>
                <a:ext cx="23868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x </a:t>
                </a:r>
                <a:endParaRPr b="0" lang="en-US" sz="2400" spc="-1" strike="noStrike">
                  <a:latin typeface="Arial"/>
                </a:endParaRPr>
              </a:p>
            </p:txBody>
          </p:sp>
          <p:sp>
            <p:nvSpPr>
              <p:cNvPr id="522" name="CustomShape 37"/>
              <p:cNvSpPr/>
              <p:nvPr/>
            </p:nvSpPr>
            <p:spPr>
              <a:xfrm>
                <a:off x="5150160" y="3905640"/>
                <a:ext cx="6091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1 m</a:t>
                </a:r>
                <a:r>
                  <a:rPr b="0" lang="en-US" sz="2400" spc="-1" strike="noStrike" baseline="30000">
                    <a:solidFill>
                      <a:srgbClr val="000000"/>
                    </a:solidFill>
                    <a:latin typeface="Arial"/>
                    <a:ea typeface="ＭＳ Ｐゴシック"/>
                  </a:rPr>
                  <a:t>3</a:t>
                </a:r>
                <a:endParaRPr b="0" lang="en-US" sz="2400" spc="-1" strike="noStrike">
                  <a:latin typeface="Arial"/>
                </a:endParaRPr>
              </a:p>
            </p:txBody>
          </p:sp>
          <p:sp>
            <p:nvSpPr>
              <p:cNvPr id="523" name="CustomShape 38"/>
              <p:cNvSpPr/>
              <p:nvPr/>
            </p:nvSpPr>
            <p:spPr>
              <a:xfrm>
                <a:off x="5603040" y="3832200"/>
                <a:ext cx="1440" cy="301320"/>
              </a:xfrm>
              <a:prstGeom prst="rect">
                <a:avLst/>
              </a:prstGeom>
              <a:noFill/>
              <a:ln>
                <a:noFill/>
              </a:ln>
            </p:spPr>
            <p:style>
              <a:lnRef idx="0"/>
              <a:fillRef idx="0"/>
              <a:effectRef idx="0"/>
              <a:fontRef idx="minor"/>
            </p:style>
          </p:sp>
          <p:sp>
            <p:nvSpPr>
              <p:cNvPr id="524" name="CustomShape 39"/>
              <p:cNvSpPr/>
              <p:nvPr/>
            </p:nvSpPr>
            <p:spPr>
              <a:xfrm>
                <a:off x="5964840" y="3905640"/>
                <a:ext cx="22597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8.0 x 10</a:t>
                </a:r>
                <a:r>
                  <a:rPr b="0" lang="en-US" sz="2400" spc="-1" strike="noStrike" baseline="30000">
                    <a:solidFill>
                      <a:srgbClr val="000000"/>
                    </a:solidFill>
                    <a:latin typeface="Arial"/>
                    <a:ea typeface="ＭＳ Ｐゴシック"/>
                  </a:rPr>
                  <a:t>28</a:t>
                </a:r>
                <a:r>
                  <a:rPr b="0" lang="en-US" sz="2400" spc="-1" strike="noStrike">
                    <a:solidFill>
                      <a:srgbClr val="000000"/>
                    </a:solidFill>
                    <a:latin typeface="Arial"/>
                    <a:ea typeface="ＭＳ Ｐゴシック"/>
                  </a:rPr>
                  <a:t> sites</a:t>
                </a:r>
                <a:endParaRPr b="0" lang="en-US" sz="2400" spc="-1" strike="noStrike">
                  <a:latin typeface="Arial"/>
                </a:endParaRPr>
              </a:p>
            </p:txBody>
          </p:sp>
          <p:sp>
            <p:nvSpPr>
              <p:cNvPr id="525" name="CustomShape 40"/>
              <p:cNvSpPr/>
              <p:nvPr/>
            </p:nvSpPr>
            <p:spPr>
              <a:xfrm>
                <a:off x="7409160" y="3832200"/>
                <a:ext cx="1440" cy="301320"/>
              </a:xfrm>
              <a:prstGeom prst="rect">
                <a:avLst/>
              </a:prstGeom>
              <a:noFill/>
              <a:ln>
                <a:noFill/>
              </a:ln>
            </p:spPr>
            <p:style>
              <a:lnRef idx="0"/>
              <a:fillRef idx="0"/>
              <a:effectRef idx="0"/>
              <a:fontRef idx="minor"/>
            </p:style>
          </p:sp>
          <p:sp>
            <p:nvSpPr>
              <p:cNvPr id="526" name="CustomShape 41"/>
              <p:cNvSpPr/>
              <p:nvPr/>
            </p:nvSpPr>
            <p:spPr>
              <a:xfrm>
                <a:off x="7815240" y="3905640"/>
                <a:ext cx="1080" cy="301320"/>
              </a:xfrm>
              <a:prstGeom prst="rect">
                <a:avLst/>
              </a:prstGeom>
              <a:noFill/>
              <a:ln>
                <a:noFill/>
              </a:ln>
            </p:spPr>
            <p:style>
              <a:lnRef idx="0"/>
              <a:fillRef idx="0"/>
              <a:effectRef idx="0"/>
              <a:fontRef idx="minor"/>
            </p:style>
          </p:sp>
        </p:grpSp>
      </p:grpSp>
      <p:grpSp>
        <p:nvGrpSpPr>
          <p:cNvPr id="527" name="Group 42"/>
          <p:cNvGrpSpPr/>
          <p:nvPr/>
        </p:nvGrpSpPr>
        <p:grpSpPr>
          <a:xfrm>
            <a:off x="1998000" y="2383200"/>
            <a:ext cx="6222240" cy="1551600"/>
            <a:chOff x="1998000" y="2383200"/>
            <a:chExt cx="6222240" cy="1551600"/>
          </a:xfrm>
        </p:grpSpPr>
        <p:sp>
          <p:nvSpPr>
            <p:cNvPr id="528" name="CustomShape 43"/>
            <p:cNvSpPr/>
            <p:nvPr/>
          </p:nvSpPr>
          <p:spPr>
            <a:xfrm>
              <a:off x="5039640" y="3569400"/>
              <a:ext cx="14137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9900"/>
                  </a:solidFill>
                  <a:latin typeface="Arial"/>
                  <a:ea typeface="ＭＳ Ｐゴシック"/>
                </a:rPr>
                <a:t>8.62 x 10</a:t>
              </a:r>
              <a:r>
                <a:rPr b="0" lang="en-US" sz="2400" spc="-1" strike="noStrike" baseline="30000">
                  <a:solidFill>
                    <a:srgbClr val="009900"/>
                  </a:solidFill>
                  <a:latin typeface="Arial"/>
                  <a:ea typeface="ＭＳ Ｐゴシック"/>
                </a:rPr>
                <a:t>-5</a:t>
              </a:r>
              <a:endParaRPr b="0" lang="en-US" sz="2400" spc="-1" strike="noStrike">
                <a:latin typeface="Arial"/>
              </a:endParaRPr>
            </a:p>
          </p:txBody>
        </p:sp>
        <p:sp>
          <p:nvSpPr>
            <p:cNvPr id="529" name="CustomShape 44"/>
            <p:cNvSpPr/>
            <p:nvPr/>
          </p:nvSpPr>
          <p:spPr>
            <a:xfrm>
              <a:off x="6778800" y="3569400"/>
              <a:ext cx="144144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9900"/>
                  </a:solidFill>
                  <a:latin typeface="Arial"/>
                  <a:ea typeface="ＭＳ Ｐゴシック"/>
                </a:rPr>
                <a:t>eV/atom-K</a:t>
              </a:r>
              <a:endParaRPr b="0" lang="en-US" sz="2400" spc="-1" strike="noStrike">
                <a:latin typeface="Arial"/>
              </a:endParaRPr>
            </a:p>
          </p:txBody>
        </p:sp>
        <p:grpSp>
          <p:nvGrpSpPr>
            <p:cNvPr id="530" name="Group 45"/>
            <p:cNvGrpSpPr/>
            <p:nvPr/>
          </p:nvGrpSpPr>
          <p:grpSpPr>
            <a:xfrm>
              <a:off x="4353480" y="2519280"/>
              <a:ext cx="420120" cy="147240"/>
              <a:chOff x="4353480" y="2519280"/>
              <a:chExt cx="420120" cy="147240"/>
            </a:xfrm>
          </p:grpSpPr>
          <p:sp>
            <p:nvSpPr>
              <p:cNvPr id="531" name="CustomShape 46"/>
              <p:cNvSpPr/>
              <p:nvPr/>
            </p:nvSpPr>
            <p:spPr>
              <a:xfrm>
                <a:off x="4353480" y="2561760"/>
                <a:ext cx="195840" cy="104760"/>
              </a:xfrm>
              <a:custGeom>
                <a:avLst/>
                <a:gdLst/>
                <a:ahLst/>
                <a:rect l="l" t="t" r="r" b="b"/>
                <a:pathLst>
                  <a:path w="112" h="80">
                    <a:moveTo>
                      <a:pt x="0" y="80"/>
                    </a:moveTo>
                    <a:lnTo>
                      <a:pt x="80" y="0"/>
                    </a:lnTo>
                    <a:lnTo>
                      <a:pt x="96" y="40"/>
                    </a:lnTo>
                    <a:lnTo>
                      <a:pt x="112" y="72"/>
                    </a:lnTo>
                    <a:lnTo>
                      <a:pt x="0" y="80"/>
                    </a:lnTo>
                    <a:close/>
                  </a:path>
                </a:pathLst>
              </a:custGeom>
              <a:solidFill>
                <a:srgbClr val="990000"/>
              </a:solidFill>
              <a:ln w="12600">
                <a:solidFill>
                  <a:srgbClr val="990000"/>
                </a:solidFill>
                <a:round/>
              </a:ln>
            </p:spPr>
            <p:style>
              <a:lnRef idx="0"/>
              <a:fillRef idx="0"/>
              <a:effectRef idx="0"/>
              <a:fontRef idx="minor"/>
            </p:style>
          </p:sp>
          <p:sp>
            <p:nvSpPr>
              <p:cNvPr id="532" name="Line 47"/>
              <p:cNvSpPr/>
              <p:nvPr/>
            </p:nvSpPr>
            <p:spPr>
              <a:xfrm flipV="1">
                <a:off x="4521600" y="2519280"/>
                <a:ext cx="252000" cy="94680"/>
              </a:xfrm>
              <a:prstGeom prst="line">
                <a:avLst/>
              </a:prstGeom>
              <a:ln w="12600">
                <a:solidFill>
                  <a:srgbClr val="990000"/>
                </a:solidFill>
                <a:round/>
              </a:ln>
            </p:spPr>
            <p:style>
              <a:lnRef idx="0"/>
              <a:fillRef idx="0"/>
              <a:effectRef idx="0"/>
              <a:fontRef idx="minor"/>
            </p:style>
          </p:sp>
        </p:grpSp>
        <p:grpSp>
          <p:nvGrpSpPr>
            <p:cNvPr id="533" name="Group 48"/>
            <p:cNvGrpSpPr/>
            <p:nvPr/>
          </p:nvGrpSpPr>
          <p:grpSpPr>
            <a:xfrm>
              <a:off x="4451760" y="3254760"/>
              <a:ext cx="419760" cy="178200"/>
              <a:chOff x="4451760" y="3254760"/>
              <a:chExt cx="419760" cy="178200"/>
            </a:xfrm>
          </p:grpSpPr>
          <p:sp>
            <p:nvSpPr>
              <p:cNvPr id="534" name="CustomShape 49"/>
              <p:cNvSpPr/>
              <p:nvPr/>
            </p:nvSpPr>
            <p:spPr>
              <a:xfrm>
                <a:off x="4451760" y="3254760"/>
                <a:ext cx="195480" cy="115200"/>
              </a:xfrm>
              <a:custGeom>
                <a:avLst/>
                <a:gdLst/>
                <a:ahLst/>
                <a:rect l="l" t="t" r="r" b="b"/>
                <a:pathLst>
                  <a:path w="112" h="88">
                    <a:moveTo>
                      <a:pt x="0" y="0"/>
                    </a:moveTo>
                    <a:lnTo>
                      <a:pt x="112" y="16"/>
                    </a:lnTo>
                    <a:lnTo>
                      <a:pt x="88" y="48"/>
                    </a:lnTo>
                    <a:lnTo>
                      <a:pt x="72" y="88"/>
                    </a:lnTo>
                    <a:lnTo>
                      <a:pt x="0" y="0"/>
                    </a:lnTo>
                    <a:close/>
                  </a:path>
                </a:pathLst>
              </a:custGeom>
              <a:solidFill>
                <a:srgbClr val="cccc00"/>
              </a:solidFill>
              <a:ln w="12600">
                <a:solidFill>
                  <a:srgbClr val="cccc00"/>
                </a:solidFill>
                <a:round/>
              </a:ln>
            </p:spPr>
            <p:style>
              <a:lnRef idx="0"/>
              <a:fillRef idx="0"/>
              <a:effectRef idx="0"/>
              <a:fontRef idx="minor"/>
            </p:style>
          </p:sp>
          <p:sp>
            <p:nvSpPr>
              <p:cNvPr id="535" name="Line 50"/>
              <p:cNvSpPr/>
              <p:nvPr/>
            </p:nvSpPr>
            <p:spPr>
              <a:xfrm>
                <a:off x="4605480" y="3317400"/>
                <a:ext cx="266040" cy="115560"/>
              </a:xfrm>
              <a:prstGeom prst="line">
                <a:avLst/>
              </a:prstGeom>
              <a:ln w="12600">
                <a:solidFill>
                  <a:srgbClr val="cccc00"/>
                </a:solidFill>
                <a:round/>
              </a:ln>
            </p:spPr>
            <p:style>
              <a:lnRef idx="0"/>
              <a:fillRef idx="0"/>
              <a:effectRef idx="0"/>
              <a:fontRef idx="minor"/>
            </p:style>
          </p:sp>
        </p:grpSp>
        <p:grpSp>
          <p:nvGrpSpPr>
            <p:cNvPr id="536" name="Group 51"/>
            <p:cNvGrpSpPr/>
            <p:nvPr/>
          </p:nvGrpSpPr>
          <p:grpSpPr>
            <a:xfrm>
              <a:off x="4158000" y="3328200"/>
              <a:ext cx="755640" cy="409320"/>
              <a:chOff x="4158000" y="3328200"/>
              <a:chExt cx="755640" cy="409320"/>
            </a:xfrm>
          </p:grpSpPr>
          <p:sp>
            <p:nvSpPr>
              <p:cNvPr id="537" name="CustomShape 52"/>
              <p:cNvSpPr/>
              <p:nvPr/>
            </p:nvSpPr>
            <p:spPr>
              <a:xfrm>
                <a:off x="4158000" y="3328200"/>
                <a:ext cx="181800" cy="125640"/>
              </a:xfrm>
              <a:custGeom>
                <a:avLst/>
                <a:gdLst/>
                <a:ahLst/>
                <a:rect l="l" t="t" r="r" b="b"/>
                <a:pathLst>
                  <a:path w="104" h="96">
                    <a:moveTo>
                      <a:pt x="0" y="0"/>
                    </a:moveTo>
                    <a:lnTo>
                      <a:pt x="104" y="24"/>
                    </a:lnTo>
                    <a:lnTo>
                      <a:pt x="88" y="64"/>
                    </a:lnTo>
                    <a:lnTo>
                      <a:pt x="64" y="96"/>
                    </a:lnTo>
                    <a:lnTo>
                      <a:pt x="0" y="0"/>
                    </a:lnTo>
                    <a:close/>
                  </a:path>
                </a:pathLst>
              </a:custGeom>
              <a:solidFill>
                <a:srgbClr val="009900"/>
              </a:solidFill>
              <a:ln w="12600">
                <a:solidFill>
                  <a:srgbClr val="009900"/>
                </a:solidFill>
                <a:round/>
              </a:ln>
            </p:spPr>
            <p:style>
              <a:lnRef idx="0"/>
              <a:fillRef idx="0"/>
              <a:effectRef idx="0"/>
              <a:fontRef idx="minor"/>
            </p:style>
          </p:sp>
          <p:sp>
            <p:nvSpPr>
              <p:cNvPr id="538" name="Line 53"/>
              <p:cNvSpPr/>
              <p:nvPr/>
            </p:nvSpPr>
            <p:spPr>
              <a:xfrm>
                <a:off x="4311720" y="3412080"/>
                <a:ext cx="601920" cy="325440"/>
              </a:xfrm>
              <a:prstGeom prst="line">
                <a:avLst/>
              </a:prstGeom>
              <a:ln w="12600">
                <a:solidFill>
                  <a:srgbClr val="009900"/>
                </a:solidFill>
                <a:round/>
              </a:ln>
            </p:spPr>
            <p:style>
              <a:lnRef idx="0"/>
              <a:fillRef idx="0"/>
              <a:effectRef idx="0"/>
              <a:fontRef idx="minor"/>
            </p:style>
          </p:sp>
        </p:grpSp>
        <p:sp>
          <p:nvSpPr>
            <p:cNvPr id="539" name="CustomShape 54"/>
            <p:cNvSpPr/>
            <p:nvPr/>
          </p:nvSpPr>
          <p:spPr>
            <a:xfrm>
              <a:off x="4940280" y="2383200"/>
              <a:ext cx="16455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990000"/>
                  </a:solidFill>
                  <a:latin typeface="Arial"/>
                  <a:ea typeface="ＭＳ Ｐゴシック"/>
                </a:rPr>
                <a:t>0.9 eV/atom</a:t>
              </a:r>
              <a:endParaRPr b="0" lang="en-US" sz="2400" spc="-1" strike="noStrike">
                <a:latin typeface="Arial"/>
              </a:endParaRPr>
            </a:p>
          </p:txBody>
        </p:sp>
        <p:sp>
          <p:nvSpPr>
            <p:cNvPr id="540" name="CustomShape 55"/>
            <p:cNvSpPr/>
            <p:nvPr/>
          </p:nvSpPr>
          <p:spPr>
            <a:xfrm>
              <a:off x="4944600" y="3265200"/>
              <a:ext cx="8805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cccc00"/>
                  </a:solidFill>
                  <a:latin typeface="Arial"/>
                  <a:ea typeface="ＭＳ Ｐゴシック"/>
                </a:rPr>
                <a:t>1273K</a:t>
              </a:r>
              <a:endParaRPr b="0" lang="en-US" sz="2400" spc="-1" strike="noStrike">
                <a:latin typeface="Arial"/>
              </a:endParaRPr>
            </a:p>
          </p:txBody>
        </p:sp>
        <p:sp>
          <p:nvSpPr>
            <p:cNvPr id="541" name="Line 56"/>
            <p:cNvSpPr/>
            <p:nvPr/>
          </p:nvSpPr>
          <p:spPr>
            <a:xfrm>
              <a:off x="1998000" y="3028680"/>
              <a:ext cx="532080" cy="1440"/>
            </a:xfrm>
            <a:prstGeom prst="line">
              <a:avLst/>
            </a:prstGeom>
            <a:ln w="12600">
              <a:solidFill>
                <a:srgbClr val="000000"/>
              </a:solidFill>
              <a:round/>
            </a:ln>
          </p:spPr>
          <p:style>
            <a:lnRef idx="0"/>
            <a:fillRef idx="0"/>
            <a:effectRef idx="0"/>
            <a:fontRef idx="minor"/>
          </p:style>
        </p:sp>
        <p:sp>
          <p:nvSpPr>
            <p:cNvPr id="542" name="Line 57"/>
            <p:cNvSpPr/>
            <p:nvPr/>
          </p:nvSpPr>
          <p:spPr>
            <a:xfrm>
              <a:off x="3863520" y="3002400"/>
              <a:ext cx="826200" cy="1440"/>
            </a:xfrm>
            <a:prstGeom prst="line">
              <a:avLst/>
            </a:prstGeom>
            <a:ln w="12600">
              <a:solidFill>
                <a:srgbClr val="000000"/>
              </a:solidFill>
              <a:round/>
            </a:ln>
          </p:spPr>
          <p:style>
            <a:lnRef idx="0"/>
            <a:fillRef idx="0"/>
            <a:effectRef idx="0"/>
            <a:fontRef idx="minor"/>
          </p:style>
        </p:sp>
        <p:sp>
          <p:nvSpPr>
            <p:cNvPr id="543" name="CustomShape 58"/>
            <p:cNvSpPr/>
            <p:nvPr/>
          </p:nvSpPr>
          <p:spPr>
            <a:xfrm>
              <a:off x="3641760" y="270864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ç </a:t>
              </a:r>
              <a:endParaRPr b="0" lang="en-US" sz="2800" spc="-1" strike="noStrike">
                <a:latin typeface="Arial"/>
              </a:endParaRPr>
            </a:p>
          </p:txBody>
        </p:sp>
        <p:sp>
          <p:nvSpPr>
            <p:cNvPr id="544" name="CustomShape 59"/>
            <p:cNvSpPr/>
            <p:nvPr/>
          </p:nvSpPr>
          <p:spPr>
            <a:xfrm>
              <a:off x="4677840" y="2708640"/>
              <a:ext cx="1792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 </a:t>
              </a:r>
              <a:endParaRPr b="0" lang="en-US" sz="2800" spc="-1" strike="noStrike">
                <a:latin typeface="Arial"/>
              </a:endParaRPr>
            </a:p>
          </p:txBody>
        </p:sp>
        <p:sp>
          <p:nvSpPr>
            <p:cNvPr id="545" name="CustomShape 60"/>
            <p:cNvSpPr/>
            <p:nvPr/>
          </p:nvSpPr>
          <p:spPr>
            <a:xfrm>
              <a:off x="2014920" y="2635200"/>
              <a:ext cx="2570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003399"/>
                  </a:solidFill>
                  <a:latin typeface="Arial"/>
                  <a:ea typeface="ＭＳ Ｐゴシック"/>
                </a:rPr>
                <a:t>N</a:t>
              </a:r>
              <a:endParaRPr b="0" lang="en-US" sz="2800" spc="-1" strike="noStrike">
                <a:latin typeface="Arial"/>
              </a:endParaRPr>
            </a:p>
          </p:txBody>
        </p:sp>
        <p:sp>
          <p:nvSpPr>
            <p:cNvPr id="546" name="CustomShape 61"/>
            <p:cNvSpPr/>
            <p:nvPr/>
          </p:nvSpPr>
          <p:spPr>
            <a:xfrm>
              <a:off x="2288520" y="2740320"/>
              <a:ext cx="1533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3399"/>
                  </a:solidFill>
                  <a:latin typeface="Arial"/>
                  <a:ea typeface="ＭＳ Ｐゴシック"/>
                </a:rPr>
                <a:t>v</a:t>
              </a:r>
              <a:endParaRPr b="0" lang="en-US" sz="2400" spc="-1" strike="noStrike">
                <a:latin typeface="Arial"/>
              </a:endParaRPr>
            </a:p>
          </p:txBody>
        </p:sp>
        <p:sp>
          <p:nvSpPr>
            <p:cNvPr id="547" name="CustomShape 62"/>
            <p:cNvSpPr/>
            <p:nvPr/>
          </p:nvSpPr>
          <p:spPr>
            <a:xfrm>
              <a:off x="2154960" y="3055320"/>
              <a:ext cx="2570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000000"/>
                  </a:solidFill>
                  <a:latin typeface="Arial"/>
                  <a:ea typeface="ＭＳ Ｐゴシック"/>
                </a:rPr>
                <a:t>N</a:t>
              </a:r>
              <a:endParaRPr b="0" lang="en-US" sz="2800" spc="-1" strike="noStrike">
                <a:latin typeface="Arial"/>
              </a:endParaRPr>
            </a:p>
          </p:txBody>
        </p:sp>
        <p:sp>
          <p:nvSpPr>
            <p:cNvPr id="548" name="CustomShape 63"/>
            <p:cNvSpPr/>
            <p:nvPr/>
          </p:nvSpPr>
          <p:spPr>
            <a:xfrm>
              <a:off x="2625840" y="2771640"/>
              <a:ext cx="28296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a:t>
              </a:r>
              <a:endParaRPr b="0" lang="en-US" sz="2800" spc="-1" strike="noStrike">
                <a:latin typeface="Arial"/>
              </a:endParaRPr>
            </a:p>
          </p:txBody>
        </p:sp>
        <p:sp>
          <p:nvSpPr>
            <p:cNvPr id="549" name="CustomShape 64"/>
            <p:cNvSpPr/>
            <p:nvPr/>
          </p:nvSpPr>
          <p:spPr>
            <a:xfrm>
              <a:off x="2995560" y="2824200"/>
              <a:ext cx="57564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Arial"/>
                  <a:ea typeface="ＭＳ Ｐゴシック"/>
                </a:rPr>
                <a:t>exp</a:t>
              </a:r>
              <a:endParaRPr b="0" lang="en-US" sz="2800" spc="-1" strike="noStrike">
                <a:latin typeface="Arial"/>
              </a:endParaRPr>
            </a:p>
          </p:txBody>
        </p:sp>
        <p:sp>
          <p:nvSpPr>
            <p:cNvPr id="550" name="CustomShape 65"/>
            <p:cNvSpPr/>
            <p:nvPr/>
          </p:nvSpPr>
          <p:spPr>
            <a:xfrm>
              <a:off x="3925800" y="2599920"/>
              <a:ext cx="11844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a:t>
              </a:r>
              <a:endParaRPr b="0" lang="en-US" sz="2800" spc="-1" strike="noStrike">
                <a:latin typeface="Arial"/>
              </a:endParaRPr>
            </a:p>
          </p:txBody>
        </p:sp>
        <p:sp>
          <p:nvSpPr>
            <p:cNvPr id="551" name="CustomShape 66"/>
            <p:cNvSpPr/>
            <p:nvPr/>
          </p:nvSpPr>
          <p:spPr>
            <a:xfrm>
              <a:off x="4115160" y="2635200"/>
              <a:ext cx="2768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990000"/>
                  </a:solidFill>
                  <a:latin typeface="Arial"/>
                  <a:ea typeface="ＭＳ Ｐゴシック"/>
                </a:rPr>
                <a:t>Q</a:t>
              </a:r>
              <a:endParaRPr b="0" lang="en-US" sz="2800" spc="-1" strike="noStrike">
                <a:latin typeface="Arial"/>
              </a:endParaRPr>
            </a:p>
          </p:txBody>
        </p:sp>
        <p:sp>
          <p:nvSpPr>
            <p:cNvPr id="552" name="CustomShape 67"/>
            <p:cNvSpPr/>
            <p:nvPr/>
          </p:nvSpPr>
          <p:spPr>
            <a:xfrm>
              <a:off x="4430880" y="2740320"/>
              <a:ext cx="1533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990000"/>
                  </a:solidFill>
                  <a:latin typeface="Arial"/>
                  <a:ea typeface="ＭＳ Ｐゴシック"/>
                </a:rPr>
                <a:t>v</a:t>
              </a:r>
              <a:endParaRPr b="0" lang="en-US" sz="2400" spc="-1" strike="noStrike">
                <a:latin typeface="Arial"/>
              </a:endParaRPr>
            </a:p>
          </p:txBody>
        </p:sp>
        <p:sp>
          <p:nvSpPr>
            <p:cNvPr id="553" name="CustomShape 68"/>
            <p:cNvSpPr/>
            <p:nvPr/>
          </p:nvSpPr>
          <p:spPr>
            <a:xfrm>
              <a:off x="4039920" y="3055320"/>
              <a:ext cx="17928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009900"/>
                  </a:solidFill>
                  <a:latin typeface="Arial"/>
                  <a:ea typeface="ＭＳ Ｐゴシック"/>
                </a:rPr>
                <a:t>k</a:t>
              </a:r>
              <a:endParaRPr b="0" lang="en-US" sz="2800" spc="-1" strike="noStrike">
                <a:latin typeface="Arial"/>
              </a:endParaRPr>
            </a:p>
          </p:txBody>
        </p:sp>
        <p:sp>
          <p:nvSpPr>
            <p:cNvPr id="554" name="CustomShape 69"/>
            <p:cNvSpPr/>
            <p:nvPr/>
          </p:nvSpPr>
          <p:spPr>
            <a:xfrm>
              <a:off x="4266360" y="3055320"/>
              <a:ext cx="217440" cy="426240"/>
            </a:xfrm>
            <a:prstGeom prst="rect">
              <a:avLst/>
            </a:prstGeom>
            <a:noFill/>
            <a:ln>
              <a:noFill/>
            </a:ln>
          </p:spPr>
          <p:style>
            <a:lnRef idx="0"/>
            <a:fillRef idx="0"/>
            <a:effectRef idx="0"/>
            <a:fontRef idx="minor"/>
          </p:style>
          <p:txBody>
            <a:bodyPr wrap="none" lIns="0" rIns="0" tIns="0" bIns="0"/>
            <a:p>
              <a:pPr>
                <a:lnSpc>
                  <a:spcPct val="100000"/>
                </a:lnSpc>
              </a:pPr>
              <a:r>
                <a:rPr b="0" i="1" lang="en-US" sz="2800" spc="-1" strike="noStrike">
                  <a:solidFill>
                    <a:srgbClr val="cccc00"/>
                  </a:solidFill>
                  <a:latin typeface="Arial"/>
                  <a:ea typeface="ＭＳ Ｐゴシック"/>
                </a:rPr>
                <a:t>T</a:t>
              </a:r>
              <a:endParaRPr b="0" lang="en-US" sz="2800" spc="-1" strike="noStrike">
                <a:latin typeface="Arial"/>
              </a:endParaRPr>
            </a:p>
          </p:txBody>
        </p:sp>
        <p:sp>
          <p:nvSpPr>
            <p:cNvPr id="555" name="CustomShape 70"/>
            <p:cNvSpPr/>
            <p:nvPr/>
          </p:nvSpPr>
          <p:spPr>
            <a:xfrm>
              <a:off x="3641760" y="251964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æ </a:t>
              </a:r>
              <a:endParaRPr b="0" lang="en-US" sz="2800" spc="-1" strike="noStrike">
                <a:latin typeface="Arial"/>
              </a:endParaRPr>
            </a:p>
          </p:txBody>
        </p:sp>
        <p:sp>
          <p:nvSpPr>
            <p:cNvPr id="556" name="CustomShape 71"/>
            <p:cNvSpPr/>
            <p:nvPr/>
          </p:nvSpPr>
          <p:spPr>
            <a:xfrm>
              <a:off x="3641760" y="298152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è </a:t>
              </a:r>
              <a:endParaRPr b="0" lang="en-US" sz="2800" spc="-1" strike="noStrike">
                <a:latin typeface="Arial"/>
              </a:endParaRPr>
            </a:p>
          </p:txBody>
        </p:sp>
        <p:sp>
          <p:nvSpPr>
            <p:cNvPr id="557" name="CustomShape 72"/>
            <p:cNvSpPr/>
            <p:nvPr/>
          </p:nvSpPr>
          <p:spPr>
            <a:xfrm>
              <a:off x="3641760" y="281340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ç </a:t>
              </a:r>
              <a:endParaRPr b="0" lang="en-US" sz="2800" spc="-1" strike="noStrike">
                <a:latin typeface="Arial"/>
              </a:endParaRPr>
            </a:p>
          </p:txBody>
        </p:sp>
        <p:sp>
          <p:nvSpPr>
            <p:cNvPr id="558" name="CustomShape 73"/>
            <p:cNvSpPr/>
            <p:nvPr/>
          </p:nvSpPr>
          <p:spPr>
            <a:xfrm>
              <a:off x="4691880" y="251964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ö </a:t>
              </a:r>
              <a:endParaRPr b="0" lang="en-US" sz="2800" spc="-1" strike="noStrike">
                <a:latin typeface="Arial"/>
              </a:endParaRPr>
            </a:p>
          </p:txBody>
        </p:sp>
        <p:sp>
          <p:nvSpPr>
            <p:cNvPr id="559" name="CustomShape 74"/>
            <p:cNvSpPr/>
            <p:nvPr/>
          </p:nvSpPr>
          <p:spPr>
            <a:xfrm>
              <a:off x="4691880" y="2981520"/>
              <a:ext cx="2998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ø </a:t>
              </a:r>
              <a:endParaRPr b="0" lang="en-US" sz="2800" spc="-1" strike="noStrike">
                <a:latin typeface="Arial"/>
              </a:endParaRPr>
            </a:p>
          </p:txBody>
        </p:sp>
        <p:sp>
          <p:nvSpPr>
            <p:cNvPr id="560" name="CustomShape 75"/>
            <p:cNvSpPr/>
            <p:nvPr/>
          </p:nvSpPr>
          <p:spPr>
            <a:xfrm>
              <a:off x="4677840" y="2813400"/>
              <a:ext cx="17928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Symbol"/>
                  <a:ea typeface="ＭＳ Ｐゴシック"/>
                </a:rPr>
                <a:t> </a:t>
              </a:r>
              <a:endParaRPr b="0" lang="en-US" sz="2800" spc="-1" strike="noStrike">
                <a:latin typeface="Arial"/>
              </a:endParaRPr>
            </a:p>
          </p:txBody>
        </p:sp>
        <p:sp>
          <p:nvSpPr>
            <p:cNvPr id="561" name="CustomShape 76"/>
            <p:cNvSpPr/>
            <p:nvPr/>
          </p:nvSpPr>
          <p:spPr>
            <a:xfrm>
              <a:off x="5608440" y="2822760"/>
              <a:ext cx="175824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00"/>
                  </a:solidFill>
                  <a:latin typeface="Arial"/>
                  <a:ea typeface="ＭＳ Ｐゴシック"/>
                </a:rPr>
                <a:t>= 2.7 x 10</a:t>
              </a:r>
              <a:r>
                <a:rPr b="0" lang="en-US" sz="2800" spc="-1" strike="noStrike" baseline="30000">
                  <a:solidFill>
                    <a:srgbClr val="000000"/>
                  </a:solidFill>
                  <a:latin typeface="Arial"/>
                  <a:ea typeface="ＭＳ Ｐゴシック"/>
                </a:rPr>
                <a:t>-4</a:t>
              </a:r>
              <a:endParaRPr b="0" lang="en-US" sz="2800" spc="-1" strike="noStrike">
                <a:latin typeface="Arial"/>
              </a:endParaRPr>
            </a:p>
          </p:txBody>
        </p:sp>
      </p:grpSp>
      <p:sp>
        <p:nvSpPr>
          <p:cNvPr id="562" name="CustomShape 77"/>
          <p:cNvSpPr/>
          <p:nvPr/>
        </p:nvSpPr>
        <p:spPr>
          <a:xfrm>
            <a:off x="1418760" y="4941720"/>
            <a:ext cx="8640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3399"/>
                </a:solidFill>
                <a:latin typeface="Arial"/>
                <a:ea typeface="ＭＳ Ｐゴシック"/>
              </a:rPr>
              <a:t> </a:t>
            </a:r>
            <a:endParaRPr b="0" lang="en-US" sz="2400" spc="-1" strike="noStrike">
              <a:latin typeface="Arial"/>
            </a:endParaRPr>
          </a:p>
        </p:txBody>
      </p:sp>
      <p:grpSp>
        <p:nvGrpSpPr>
          <p:cNvPr id="563" name="Group 78"/>
          <p:cNvGrpSpPr/>
          <p:nvPr/>
        </p:nvGrpSpPr>
        <p:grpSpPr>
          <a:xfrm>
            <a:off x="603360" y="4555440"/>
            <a:ext cx="8361000" cy="803880"/>
            <a:chOff x="603360" y="4555440"/>
            <a:chExt cx="8361000" cy="803880"/>
          </a:xfrm>
        </p:grpSpPr>
        <p:sp>
          <p:nvSpPr>
            <p:cNvPr id="564" name="CustomShape 79"/>
            <p:cNvSpPr/>
            <p:nvPr/>
          </p:nvSpPr>
          <p:spPr>
            <a:xfrm>
              <a:off x="603360" y="4555440"/>
              <a:ext cx="2183400" cy="36540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Answer:</a:t>
              </a:r>
              <a:endParaRPr b="0" lang="en-US" sz="2400" spc="-1" strike="noStrike">
                <a:latin typeface="Arial"/>
              </a:endParaRPr>
            </a:p>
          </p:txBody>
        </p:sp>
        <p:sp>
          <p:nvSpPr>
            <p:cNvPr id="565" name="CustomShape 80"/>
            <p:cNvSpPr/>
            <p:nvPr/>
          </p:nvSpPr>
          <p:spPr>
            <a:xfrm>
              <a:off x="922320" y="4941360"/>
              <a:ext cx="22068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3399"/>
                  </a:solidFill>
                  <a:latin typeface="Arial"/>
                  <a:ea typeface="ＭＳ Ｐゴシック"/>
                </a:rPr>
                <a:t>N</a:t>
              </a:r>
              <a:endParaRPr b="0" lang="en-US" sz="2400" spc="-1" strike="noStrike">
                <a:latin typeface="Arial"/>
              </a:endParaRPr>
            </a:p>
          </p:txBody>
        </p:sp>
        <p:sp>
          <p:nvSpPr>
            <p:cNvPr id="566" name="CustomShape 81"/>
            <p:cNvSpPr/>
            <p:nvPr/>
          </p:nvSpPr>
          <p:spPr>
            <a:xfrm>
              <a:off x="1170360" y="4993920"/>
              <a:ext cx="153360" cy="365400"/>
            </a:xfrm>
            <a:prstGeom prst="rect">
              <a:avLst/>
            </a:prstGeom>
            <a:noFill/>
            <a:ln>
              <a:noFill/>
            </a:ln>
          </p:spPr>
          <p:style>
            <a:lnRef idx="0"/>
            <a:fillRef idx="0"/>
            <a:effectRef idx="0"/>
            <a:fontRef idx="minor"/>
          </p:style>
          <p:txBody>
            <a:bodyPr wrap="none" lIns="0" rIns="0" tIns="0" bIns="0"/>
            <a:p>
              <a:pPr>
                <a:lnSpc>
                  <a:spcPct val="100000"/>
                </a:lnSpc>
              </a:pPr>
              <a:r>
                <a:rPr b="0" i="1" lang="en-US" sz="2400" spc="-1" strike="noStrike">
                  <a:solidFill>
                    <a:srgbClr val="003399"/>
                  </a:solidFill>
                  <a:latin typeface="Arial"/>
                  <a:ea typeface="ＭＳ Ｐゴシック"/>
                </a:rPr>
                <a:t>v</a:t>
              </a:r>
              <a:endParaRPr b="0" lang="en-US" sz="2400" spc="-1" strike="noStrike">
                <a:latin typeface="Arial"/>
              </a:endParaRPr>
            </a:p>
          </p:txBody>
        </p:sp>
        <p:sp>
          <p:nvSpPr>
            <p:cNvPr id="567" name="CustomShape 82"/>
            <p:cNvSpPr/>
            <p:nvPr/>
          </p:nvSpPr>
          <p:spPr>
            <a:xfrm>
              <a:off x="1515960" y="4941360"/>
              <a:ext cx="3499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 </a:t>
              </a:r>
              <a:endParaRPr b="0" lang="en-US" sz="2400" spc="-1" strike="noStrike">
                <a:latin typeface="Arial"/>
              </a:endParaRPr>
            </a:p>
          </p:txBody>
        </p:sp>
        <p:sp>
          <p:nvSpPr>
            <p:cNvPr id="568" name="CustomShape 83"/>
            <p:cNvSpPr/>
            <p:nvPr/>
          </p:nvSpPr>
          <p:spPr>
            <a:xfrm>
              <a:off x="2246040" y="4941360"/>
              <a:ext cx="671832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(2.7 x 10</a:t>
              </a:r>
              <a:r>
                <a:rPr b="0" lang="en-US" sz="2400" spc="-1" strike="noStrike" baseline="30000">
                  <a:solidFill>
                    <a:srgbClr val="000000"/>
                  </a:solidFill>
                  <a:latin typeface="Arial"/>
                  <a:ea typeface="ＭＳ Ｐゴシック"/>
                </a:rPr>
                <a:t>-4</a:t>
              </a:r>
              <a:r>
                <a:rPr b="0" lang="en-US" sz="2400" spc="-1" strike="noStrike">
                  <a:solidFill>
                    <a:srgbClr val="000000"/>
                  </a:solidFill>
                  <a:latin typeface="Arial"/>
                  <a:ea typeface="ＭＳ Ｐゴシック"/>
                </a:rPr>
                <a:t>)(8.0 x 10</a:t>
              </a:r>
              <a:r>
                <a:rPr b="0" lang="en-US" sz="2400" spc="-1" strike="noStrike" baseline="30000">
                  <a:solidFill>
                    <a:srgbClr val="000000"/>
                  </a:solidFill>
                  <a:latin typeface="Arial"/>
                  <a:ea typeface="ＭＳ Ｐゴシック"/>
                </a:rPr>
                <a:t>28</a:t>
              </a:r>
              <a:r>
                <a:rPr b="0" lang="en-US" sz="2400" spc="-1" strike="noStrike">
                  <a:solidFill>
                    <a:srgbClr val="000000"/>
                  </a:solidFill>
                  <a:latin typeface="Arial"/>
                  <a:ea typeface="ＭＳ Ｐゴシック"/>
                </a:rPr>
                <a:t>) sites = 2.2 x 10</a:t>
              </a:r>
              <a:r>
                <a:rPr b="0" lang="en-US" sz="2400" spc="-1" strike="noStrike" baseline="30000">
                  <a:solidFill>
                    <a:srgbClr val="000000"/>
                  </a:solidFill>
                  <a:latin typeface="Arial"/>
                  <a:ea typeface="ＭＳ Ｐゴシック"/>
                </a:rPr>
                <a:t>25</a:t>
              </a:r>
              <a:r>
                <a:rPr b="0" lang="en-US" sz="2400" spc="-1" strike="noStrike">
                  <a:solidFill>
                    <a:srgbClr val="000000"/>
                  </a:solidFill>
                  <a:latin typeface="Arial"/>
                  <a:ea typeface="ＭＳ Ｐゴシック"/>
                </a:rPr>
                <a:t> vacancies</a:t>
              </a:r>
              <a:endParaRPr b="0" lang="en-US" sz="2400" spc="-1" strike="noStrike">
                <a:latin typeface="Arial"/>
              </a:endParaRPr>
            </a:p>
          </p:txBody>
        </p:sp>
      </p:grpSp>
    </p:spTree>
  </p:cSld>
  <p:timing>
    <p:tnLst>
      <p:par>
        <p:cTn id="74" dur="indefinite" restart="never" nodeType="tmRoot">
          <p:childTnLst>
            <p:seq>
              <p:cTn id="75" dur="indefinite" nodeType="mainSeq">
                <p:childTnLst>
                  <p:par>
                    <p:cTn id="76" nodeType="clickEffect" fill="hold">
                      <p:stCondLst>
                        <p:cond delay="indefinite"/>
                      </p:stCondLst>
                      <p:childTnLst>
                        <p:par>
                          <p:cTn id="77" nodeType="withEffect" fill="hold">
                            <p:stCondLst>
                              <p:cond delay="0"/>
                            </p:stCondLst>
                            <p:childTnLst>
                              <p:par>
                                <p:cTn id="78" nodeType="clickEffect" fill="hold" presetClass="entr" presetID="2" presetSubtype="4">
                                  <p:stCondLst>
                                    <p:cond delay="0"/>
                                  </p:stCondLst>
                                  <p:childTnLst>
                                    <p:set>
                                      <p:cBhvr>
                                        <p:cTn id="79" dur="1" fill="hold">
                                          <p:stCondLst>
                                            <p:cond delay="0"/>
                                          </p:stCondLst>
                                        </p:cTn>
                                        <p:tgtEl>
                                          <p:spTgt spid="527"/>
                                        </p:tgtEl>
                                        <p:attrNameLst>
                                          <p:attrName>style.visibility</p:attrName>
                                        </p:attrNameLst>
                                      </p:cBhvr>
                                      <p:to>
                                        <p:strVal val="visible"/>
                                      </p:to>
                                    </p:set>
                                    <p:anim calcmode="lin" valueType="num">
                                      <p:cBhvr additive="repl">
                                        <p:cTn id="80" dur="500" fill="hold"/>
                                        <p:tgtEl>
                                          <p:spTgt spid="527"/>
                                        </p:tgtEl>
                                        <p:attrNameLst>
                                          <p:attrName>ppt_x</p:attrName>
                                        </p:attrNameLst>
                                      </p:cBhvr>
                                      <p:tavLst>
                                        <p:tav tm="0">
                                          <p:val>
                                            <p:strVal val="#ppt_x"/>
                                          </p:val>
                                        </p:tav>
                                        <p:tav tm="100000">
                                          <p:val>
                                            <p:strVal val="#ppt_x"/>
                                          </p:val>
                                        </p:tav>
                                      </p:tavLst>
                                    </p:anim>
                                    <p:anim calcmode="lin" valueType="num">
                                      <p:cBhvr additive="repl">
                                        <p:cTn id="81" dur="500" fill="hold"/>
                                        <p:tgtEl>
                                          <p:spTgt spid="527"/>
                                        </p:tgtEl>
                                        <p:attrNameLst>
                                          <p:attrName>ppt_y</p:attrName>
                                        </p:attrNameLst>
                                      </p:cBhvr>
                                      <p:tavLst>
                                        <p:tav tm="0">
                                          <p:val>
                                            <p:strVal val="1+#ppt_h/2"/>
                                          </p:val>
                                        </p:tav>
                                        <p:tav tm="100000">
                                          <p:val>
                                            <p:strVal val="#ppt_y"/>
                                          </p:val>
                                        </p:tav>
                                      </p:tavLst>
                                    </p:anim>
                                  </p:childTnLst>
                                </p:cTn>
                              </p:par>
                            </p:childTnLst>
                          </p:cTn>
                        </p:par>
                      </p:childTnLst>
                    </p:cTn>
                  </p:par>
                  <p:par>
                    <p:cTn id="82" nodeType="clickEffect" fill="hold">
                      <p:stCondLst>
                        <p:cond delay="indefinite"/>
                      </p:stCondLst>
                      <p:childTnLst>
                        <p:par>
                          <p:cTn id="83" nodeType="withEffect" fill="hold">
                            <p:stCondLst>
                              <p:cond delay="0"/>
                            </p:stCondLst>
                            <p:childTnLst>
                              <p:par>
                                <p:cTn id="84" nodeType="clickEffect" fill="hold" presetClass="entr" presetID="2" presetSubtype="4">
                                  <p:stCondLst>
                                    <p:cond delay="0"/>
                                  </p:stCondLst>
                                  <p:childTnLst>
                                    <p:set>
                                      <p:cBhvr>
                                        <p:cTn id="85" dur="1" fill="hold">
                                          <p:stCondLst>
                                            <p:cond delay="0"/>
                                          </p:stCondLst>
                                        </p:cTn>
                                        <p:tgtEl>
                                          <p:spTgt spid="505"/>
                                        </p:tgtEl>
                                        <p:attrNameLst>
                                          <p:attrName>style.visibility</p:attrName>
                                        </p:attrNameLst>
                                      </p:cBhvr>
                                      <p:to>
                                        <p:strVal val="visible"/>
                                      </p:to>
                                    </p:set>
                                    <p:anim calcmode="lin" valueType="num">
                                      <p:cBhvr additive="repl">
                                        <p:cTn id="86" dur="500" fill="hold"/>
                                        <p:tgtEl>
                                          <p:spTgt spid="505"/>
                                        </p:tgtEl>
                                        <p:attrNameLst>
                                          <p:attrName>ppt_x</p:attrName>
                                        </p:attrNameLst>
                                      </p:cBhvr>
                                      <p:tavLst>
                                        <p:tav tm="0">
                                          <p:val>
                                            <p:strVal val="#ppt_x"/>
                                          </p:val>
                                        </p:tav>
                                        <p:tav tm="100000">
                                          <p:val>
                                            <p:strVal val="#ppt_x"/>
                                          </p:val>
                                        </p:tav>
                                      </p:tavLst>
                                    </p:anim>
                                    <p:anim calcmode="lin" valueType="num">
                                      <p:cBhvr additive="repl">
                                        <p:cTn id="87" dur="500" fill="hold"/>
                                        <p:tgtEl>
                                          <p:spTgt spid="505"/>
                                        </p:tgtEl>
                                        <p:attrNameLst>
                                          <p:attrName>ppt_y</p:attrName>
                                        </p:attrNameLst>
                                      </p:cBhvr>
                                      <p:tavLst>
                                        <p:tav tm="0">
                                          <p:val>
                                            <p:strVal val="1+#ppt_h/2"/>
                                          </p:val>
                                        </p:tav>
                                        <p:tav tm="100000">
                                          <p:val>
                                            <p:strVal val="#ppt_y"/>
                                          </p:val>
                                        </p:tav>
                                      </p:tavLst>
                                    </p:anim>
                                  </p:childTnLst>
                                </p:cTn>
                              </p:par>
                            </p:childTnLst>
                          </p:cTn>
                        </p:par>
                      </p:childTnLst>
                    </p:cTn>
                  </p:par>
                  <p:par>
                    <p:cTn id="88" nodeType="clickEffect" fill="hold">
                      <p:stCondLst>
                        <p:cond delay="indefinite"/>
                      </p:stCondLst>
                      <p:childTnLst>
                        <p:par>
                          <p:cTn id="89" nodeType="withEffect" fill="hold">
                            <p:stCondLst>
                              <p:cond delay="0"/>
                            </p:stCondLst>
                            <p:childTnLst>
                              <p:par>
                                <p:cTn id="90" nodeType="clickEffect" fill="hold" presetClass="entr" presetID="2" presetSubtype="4">
                                  <p:stCondLst>
                                    <p:cond delay="0"/>
                                  </p:stCondLst>
                                  <p:childTnLst>
                                    <p:set>
                                      <p:cBhvr>
                                        <p:cTn id="91" dur="1" fill="hold">
                                          <p:stCondLst>
                                            <p:cond delay="0"/>
                                          </p:stCondLst>
                                        </p:cTn>
                                        <p:tgtEl>
                                          <p:spTgt spid="563"/>
                                        </p:tgtEl>
                                        <p:attrNameLst>
                                          <p:attrName>style.visibility</p:attrName>
                                        </p:attrNameLst>
                                      </p:cBhvr>
                                      <p:to>
                                        <p:strVal val="visible"/>
                                      </p:to>
                                    </p:set>
                                    <p:anim calcmode="lin" valueType="num">
                                      <p:cBhvr additive="repl">
                                        <p:cTn id="92" dur="500" fill="hold"/>
                                        <p:tgtEl>
                                          <p:spTgt spid="563"/>
                                        </p:tgtEl>
                                        <p:attrNameLst>
                                          <p:attrName>ppt_x</p:attrName>
                                        </p:attrNameLst>
                                      </p:cBhvr>
                                      <p:tavLst>
                                        <p:tav tm="0">
                                          <p:val>
                                            <p:strVal val="#ppt_x"/>
                                          </p:val>
                                        </p:tav>
                                        <p:tav tm="100000">
                                          <p:val>
                                            <p:strVal val="#ppt_x"/>
                                          </p:val>
                                        </p:tav>
                                      </p:tavLst>
                                    </p:anim>
                                    <p:anim calcmode="lin" valueType="num">
                                      <p:cBhvr additive="repl">
                                        <p:cTn id="93" dur="500" fill="hold"/>
                                        <p:tgtEl>
                                          <p:spTgt spid="5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8456040" y="5294520"/>
            <a:ext cx="1301760" cy="293760"/>
          </a:xfrm>
          <a:prstGeom prst="rect">
            <a:avLst/>
          </a:prstGeom>
          <a:noFill/>
          <a:ln w="9360">
            <a:noFill/>
          </a:ln>
        </p:spPr>
        <p:txBody>
          <a:bodyPr/>
          <a:p>
            <a:pPr algn="ctr">
              <a:lnSpc>
                <a:spcPct val="100000"/>
              </a:lnSpc>
            </a:pPr>
            <a:fld id="{5A70B6CB-226E-47BD-BB2D-8695273144B6}"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180" name="CustomShape 2"/>
          <p:cNvSpPr/>
          <p:nvPr/>
        </p:nvSpPr>
        <p:spPr>
          <a:xfrm>
            <a:off x="1180800" y="1154880"/>
            <a:ext cx="4001760" cy="426240"/>
          </a:xfrm>
          <a:prstGeom prst="rect">
            <a:avLst/>
          </a:prstGeom>
          <a:noFill/>
          <a:ln>
            <a:noFill/>
          </a:ln>
        </p:spPr>
        <p:style>
          <a:lnRef idx="0"/>
          <a:fillRef idx="0"/>
          <a:effectRef idx="0"/>
          <a:fontRef idx="minor"/>
        </p:style>
        <p:txBody>
          <a:bodyPr wrap="none" lIns="0" rIns="0" tIns="0" bIns="0"/>
          <a:p>
            <a:pPr>
              <a:lnSpc>
                <a:spcPct val="100000"/>
              </a:lnSpc>
            </a:pPr>
            <a:r>
              <a:rPr b="1" lang="en-US" sz="2800" spc="-1" strike="noStrike">
                <a:solidFill>
                  <a:srgbClr val="4d4d4d"/>
                </a:solidFill>
                <a:latin typeface="Arial"/>
                <a:ea typeface="ＭＳ Ｐゴシック"/>
              </a:rPr>
              <a:t>ISSUES TO ADDRESS...</a:t>
            </a:r>
            <a:endParaRPr b="0" lang="en-US" sz="2800" spc="-1" strike="noStrike">
              <a:latin typeface="Arial"/>
            </a:endParaRPr>
          </a:p>
        </p:txBody>
      </p:sp>
      <p:sp>
        <p:nvSpPr>
          <p:cNvPr id="181" name="CustomShape 3"/>
          <p:cNvSpPr/>
          <p:nvPr/>
        </p:nvSpPr>
        <p:spPr>
          <a:xfrm>
            <a:off x="1755360" y="2547360"/>
            <a:ext cx="531036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What types of defects arise in solids?</a:t>
            </a:r>
            <a:endParaRPr b="0" lang="en-US" sz="2400" spc="-1" strike="noStrike">
              <a:latin typeface="Arial"/>
            </a:endParaRPr>
          </a:p>
        </p:txBody>
      </p:sp>
      <p:sp>
        <p:nvSpPr>
          <p:cNvPr id="182" name="CustomShape 4"/>
          <p:cNvSpPr/>
          <p:nvPr/>
        </p:nvSpPr>
        <p:spPr>
          <a:xfrm>
            <a:off x="1815120" y="3114360"/>
            <a:ext cx="6464160" cy="73116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Can the number and type of defects be varied</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and controlled?</a:t>
            </a:r>
            <a:endParaRPr b="0" lang="en-US" sz="2400" spc="-1" strike="noStrike">
              <a:latin typeface="Arial"/>
            </a:endParaRPr>
          </a:p>
        </p:txBody>
      </p:sp>
      <p:sp>
        <p:nvSpPr>
          <p:cNvPr id="183" name="CustomShape 5"/>
          <p:cNvSpPr/>
          <p:nvPr/>
        </p:nvSpPr>
        <p:spPr>
          <a:xfrm>
            <a:off x="1792800" y="3933360"/>
            <a:ext cx="598248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How do defects affect material properties?</a:t>
            </a:r>
            <a:endParaRPr b="0" lang="en-US" sz="2400" spc="-1" strike="noStrike">
              <a:latin typeface="Arial"/>
            </a:endParaRPr>
          </a:p>
        </p:txBody>
      </p:sp>
      <p:sp>
        <p:nvSpPr>
          <p:cNvPr id="184" name="CustomShape 6"/>
          <p:cNvSpPr/>
          <p:nvPr/>
        </p:nvSpPr>
        <p:spPr>
          <a:xfrm>
            <a:off x="1672200" y="4450320"/>
            <a:ext cx="364788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Are defects undesirable?</a:t>
            </a:r>
            <a:endParaRPr b="0" lang="en-US" sz="2400" spc="-1" strike="noStrike">
              <a:latin typeface="Arial"/>
            </a:endParaRPr>
          </a:p>
        </p:txBody>
      </p:sp>
      <p:sp>
        <p:nvSpPr>
          <p:cNvPr id="185" name="TextShape 7"/>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CHAPTER 4:</a:t>
            </a:r>
            <a:br/>
            <a:r>
              <a:rPr b="0" lang="en-US" sz="3600" spc="-1" strike="noStrike">
                <a:solidFill>
                  <a:srgbClr val="990000"/>
                </a:solidFill>
                <a:latin typeface="Arial"/>
                <a:ea typeface="ＭＳ Ｐゴシック"/>
              </a:rPr>
              <a:t>IMPERFECTIONS IN SOLIDS</a:t>
            </a:r>
            <a:endParaRPr b="0" lang="en-US" sz="3600" spc="-1" strike="noStrike">
              <a:solidFill>
                <a:srgbClr val="000000"/>
              </a:solidFill>
              <a:latin typeface="Arial"/>
            </a:endParaRPr>
          </a:p>
        </p:txBody>
      </p:sp>
      <p:sp>
        <p:nvSpPr>
          <p:cNvPr id="186" name="CustomShape 8"/>
          <p:cNvSpPr/>
          <p:nvPr/>
        </p:nvSpPr>
        <p:spPr>
          <a:xfrm>
            <a:off x="1806480" y="2000160"/>
            <a:ext cx="5731200" cy="365400"/>
          </a:xfrm>
          <a:prstGeom prst="rect">
            <a:avLst/>
          </a:prstGeom>
          <a:noFill/>
          <a:ln>
            <a:noFill/>
          </a:ln>
        </p:spPr>
        <p:style>
          <a:lnRef idx="0"/>
          <a:fillRef idx="0"/>
          <a:effectRef idx="0"/>
          <a:fontRef idx="minor"/>
        </p:style>
        <p:txBody>
          <a:bodyPr wrap="none"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What are the solidification mechanisms?</a:t>
            </a:r>
            <a:endParaRPr b="0" lang="en-US" sz="24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extShape 1"/>
          <p:cNvSpPr txBox="1"/>
          <p:nvPr/>
        </p:nvSpPr>
        <p:spPr>
          <a:xfrm>
            <a:off x="8456040" y="5294520"/>
            <a:ext cx="1301760" cy="293760"/>
          </a:xfrm>
          <a:prstGeom prst="rect">
            <a:avLst/>
          </a:prstGeom>
          <a:noFill/>
          <a:ln w="9360">
            <a:noFill/>
          </a:ln>
        </p:spPr>
        <p:txBody>
          <a:bodyPr/>
          <a:p>
            <a:pPr algn="ctr">
              <a:lnSpc>
                <a:spcPct val="100000"/>
              </a:lnSpc>
            </a:pPr>
            <a:fld id="{D950AF1F-DCE5-46D0-A8EC-B38E2AF13726}"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pic>
        <p:nvPicPr>
          <p:cNvPr id="570" name="Picture 2" descr=""/>
          <p:cNvPicPr/>
          <p:nvPr/>
        </p:nvPicPr>
        <p:blipFill>
          <a:blip r:embed="rId1"/>
          <a:stretch/>
        </p:blipFill>
        <p:spPr>
          <a:xfrm>
            <a:off x="1427760" y="4094640"/>
            <a:ext cx="3051720" cy="986760"/>
          </a:xfrm>
          <a:prstGeom prst="rect">
            <a:avLst/>
          </a:prstGeom>
          <a:ln>
            <a:noFill/>
          </a:ln>
        </p:spPr>
      </p:pic>
      <p:sp>
        <p:nvSpPr>
          <p:cNvPr id="571" name="CustomShape 2"/>
          <p:cNvSpPr/>
          <p:nvPr/>
        </p:nvSpPr>
        <p:spPr>
          <a:xfrm>
            <a:off x="587880" y="881640"/>
            <a:ext cx="8903880" cy="36540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000000"/>
                </a:solidFill>
                <a:latin typeface="Arial"/>
                <a:ea typeface="ＭＳ Ｐゴシック"/>
              </a:rPr>
              <a:t>Two outcomes if impurity (B) added to host (A):</a:t>
            </a:r>
            <a:endParaRPr b="0" lang="en-US" sz="2400" spc="-1" strike="noStrike">
              <a:latin typeface="Arial"/>
            </a:endParaRPr>
          </a:p>
        </p:txBody>
      </p:sp>
      <p:sp>
        <p:nvSpPr>
          <p:cNvPr id="572" name="CustomShape 3"/>
          <p:cNvSpPr/>
          <p:nvPr/>
        </p:nvSpPr>
        <p:spPr>
          <a:xfrm>
            <a:off x="839880" y="1158840"/>
            <a:ext cx="8735400" cy="334800"/>
          </a:xfrm>
          <a:prstGeom prst="rect">
            <a:avLst/>
          </a:prstGeom>
          <a:noFill/>
          <a:ln>
            <a:noFill/>
          </a:ln>
        </p:spPr>
        <p:style>
          <a:lnRef idx="0"/>
          <a:fillRef idx="0"/>
          <a:effectRef idx="0"/>
          <a:fontRef idx="minor"/>
        </p:style>
        <p:txBody>
          <a:bodyPr lIns="0" rIns="0" tIns="0" bIns="0"/>
          <a:p>
            <a:pPr>
              <a:lnSpc>
                <a:spcPct val="100000"/>
              </a:lnSpc>
            </a:pPr>
            <a:r>
              <a:rPr b="0" lang="en-US" sz="2200" spc="-1" strike="noStrike">
                <a:solidFill>
                  <a:srgbClr val="000000"/>
                </a:solidFill>
                <a:latin typeface="Arial"/>
                <a:ea typeface="ＭＳ Ｐゴシック"/>
              </a:rPr>
              <a:t>•  </a:t>
            </a:r>
            <a:r>
              <a:rPr b="0" lang="en-US" sz="2200" spc="-1" strike="noStrike">
                <a:solidFill>
                  <a:srgbClr val="3333cc"/>
                </a:solidFill>
                <a:latin typeface="Arial"/>
                <a:ea typeface="ＭＳ Ｐゴシック"/>
              </a:rPr>
              <a:t>Solid solution</a:t>
            </a:r>
            <a:r>
              <a:rPr b="0" lang="en-US" sz="2200" spc="-1" strike="noStrike">
                <a:solidFill>
                  <a:srgbClr val="000000"/>
                </a:solidFill>
                <a:latin typeface="Arial"/>
                <a:ea typeface="ＭＳ Ｐゴシック"/>
              </a:rPr>
              <a:t> of </a:t>
            </a:r>
            <a:r>
              <a:rPr b="0" lang="en-US" sz="2200" spc="-1" strike="noStrike">
                <a:solidFill>
                  <a:srgbClr val="cc6600"/>
                </a:solidFill>
                <a:latin typeface="Arial"/>
                <a:ea typeface="ＭＳ Ｐゴシック"/>
              </a:rPr>
              <a:t>B</a:t>
            </a:r>
            <a:r>
              <a:rPr b="0" lang="en-US" sz="2200" spc="-1" strike="noStrike">
                <a:solidFill>
                  <a:srgbClr val="000000"/>
                </a:solidFill>
                <a:latin typeface="Arial"/>
                <a:ea typeface="ＭＳ Ｐゴシック"/>
              </a:rPr>
              <a:t> in </a:t>
            </a:r>
            <a:r>
              <a:rPr b="0" lang="en-US" sz="2200" spc="-1" strike="noStrike">
                <a:solidFill>
                  <a:srgbClr val="333333"/>
                </a:solidFill>
                <a:latin typeface="Arial"/>
                <a:ea typeface="ＭＳ Ｐゴシック"/>
              </a:rPr>
              <a:t>A</a:t>
            </a:r>
            <a:r>
              <a:rPr b="0" lang="en-US" sz="2000" spc="-1" strike="noStrike">
                <a:solidFill>
                  <a:srgbClr val="000000"/>
                </a:solidFill>
                <a:latin typeface="Arial"/>
                <a:ea typeface="ＭＳ Ｐゴシック"/>
              </a:rPr>
              <a:t> (i.e., random dist. of point defects)</a:t>
            </a:r>
            <a:endParaRPr b="0" lang="en-US" sz="2000" spc="-1" strike="noStrike">
              <a:latin typeface="Arial"/>
            </a:endParaRPr>
          </a:p>
        </p:txBody>
      </p:sp>
      <p:sp>
        <p:nvSpPr>
          <p:cNvPr id="573" name="CustomShape 4"/>
          <p:cNvSpPr/>
          <p:nvPr/>
        </p:nvSpPr>
        <p:spPr>
          <a:xfrm>
            <a:off x="839880" y="3427920"/>
            <a:ext cx="8651880" cy="669960"/>
          </a:xfrm>
          <a:prstGeom prst="rect">
            <a:avLst/>
          </a:prstGeom>
          <a:noFill/>
          <a:ln>
            <a:noFill/>
          </a:ln>
        </p:spPr>
        <p:style>
          <a:lnRef idx="0"/>
          <a:fillRef idx="0"/>
          <a:effectRef idx="0"/>
          <a:fontRef idx="minor"/>
        </p:style>
        <p:txBody>
          <a:bodyPr lIns="0" rIns="0" tIns="0" bIns="0"/>
          <a:p>
            <a:pPr>
              <a:lnSpc>
                <a:spcPct val="100000"/>
              </a:lnSpc>
            </a:pPr>
            <a:r>
              <a:rPr b="0" lang="en-US" sz="22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Solid solution of </a:t>
            </a:r>
            <a:r>
              <a:rPr b="0" lang="en-US" sz="2200" spc="-1" strike="noStrike">
                <a:solidFill>
                  <a:srgbClr val="cc6600"/>
                </a:solidFill>
                <a:latin typeface="Arial"/>
                <a:ea typeface="ＭＳ Ｐゴシック"/>
              </a:rPr>
              <a:t>B</a:t>
            </a:r>
            <a:r>
              <a:rPr b="0" lang="en-US" sz="2200" spc="-1" strike="noStrike">
                <a:solidFill>
                  <a:srgbClr val="000000"/>
                </a:solidFill>
                <a:latin typeface="Arial"/>
                <a:ea typeface="ＭＳ Ｐゴシック"/>
              </a:rPr>
              <a:t> in </a:t>
            </a:r>
            <a:r>
              <a:rPr b="0" lang="en-US" sz="2200" spc="-1" strike="noStrike">
                <a:solidFill>
                  <a:srgbClr val="333333"/>
                </a:solidFill>
                <a:latin typeface="Arial"/>
                <a:ea typeface="ＭＳ Ｐゴシック"/>
              </a:rPr>
              <a:t>A</a:t>
            </a:r>
            <a:r>
              <a:rPr b="0" lang="en-US" sz="2200" spc="-1" strike="noStrike">
                <a:solidFill>
                  <a:srgbClr val="000000"/>
                </a:solidFill>
                <a:latin typeface="Arial"/>
                <a:ea typeface="ＭＳ Ｐゴシック"/>
              </a:rPr>
              <a:t> plus particles of a new</a:t>
            </a:r>
            <a:endParaRPr b="0" lang="en-US" sz="2200" spc="-1" strike="noStrike">
              <a:latin typeface="Arial"/>
            </a:endParaRPr>
          </a:p>
          <a:p>
            <a:pPr>
              <a:lnSpc>
                <a:spcPct val="100000"/>
              </a:lnSpc>
            </a:pPr>
            <a:r>
              <a:rPr b="0" lang="en-US" sz="22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phase (usually for a larger amount of B)</a:t>
            </a:r>
            <a:endParaRPr b="0" lang="en-US" sz="2200" spc="-1" strike="noStrike">
              <a:latin typeface="Arial"/>
            </a:endParaRPr>
          </a:p>
        </p:txBody>
      </p:sp>
      <p:sp>
        <p:nvSpPr>
          <p:cNvPr id="574" name="CustomShape 5"/>
          <p:cNvSpPr/>
          <p:nvPr/>
        </p:nvSpPr>
        <p:spPr>
          <a:xfrm>
            <a:off x="4318200" y="2015640"/>
            <a:ext cx="63828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OR</a:t>
            </a:r>
            <a:endParaRPr b="0" lang="en-US" sz="2400" spc="-1" strike="noStrike">
              <a:latin typeface="Arial"/>
            </a:endParaRPr>
          </a:p>
        </p:txBody>
      </p:sp>
      <p:sp>
        <p:nvSpPr>
          <p:cNvPr id="575" name="Line 6"/>
          <p:cNvSpPr/>
          <p:nvPr/>
        </p:nvSpPr>
        <p:spPr>
          <a:xfrm flipH="1">
            <a:off x="3107520" y="4241880"/>
            <a:ext cx="1428120" cy="315000"/>
          </a:xfrm>
          <a:prstGeom prst="line">
            <a:avLst/>
          </a:prstGeom>
          <a:ln w="28440">
            <a:solidFill>
              <a:schemeClr val="tx2"/>
            </a:solidFill>
            <a:round/>
            <a:tailEnd len="med" type="triangle" w="med"/>
          </a:ln>
        </p:spPr>
        <p:style>
          <a:lnRef idx="0"/>
          <a:fillRef idx="0"/>
          <a:effectRef idx="0"/>
          <a:fontRef idx="minor"/>
        </p:style>
      </p:sp>
      <p:sp>
        <p:nvSpPr>
          <p:cNvPr id="576" name="CustomShape 7"/>
          <p:cNvSpPr/>
          <p:nvPr/>
        </p:nvSpPr>
        <p:spPr>
          <a:xfrm>
            <a:off x="1011240" y="2771640"/>
            <a:ext cx="3522600" cy="6994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3333cc"/>
                </a:solidFill>
                <a:latin typeface="Arial"/>
                <a:ea typeface="ＭＳ Ｐゴシック"/>
              </a:rPr>
              <a:t>Substitutional</a:t>
            </a:r>
            <a:r>
              <a:rPr b="0" lang="en-US" sz="2000" spc="-1" strike="noStrike">
                <a:solidFill>
                  <a:srgbClr val="000000"/>
                </a:solidFill>
                <a:latin typeface="Arial"/>
                <a:ea typeface="ＭＳ Ｐゴシック"/>
              </a:rPr>
              <a:t> solid soln.</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(e.g., </a:t>
            </a:r>
            <a:r>
              <a:rPr b="0" lang="en-US" sz="2000" spc="-1" strike="noStrike">
                <a:solidFill>
                  <a:srgbClr val="cc6600"/>
                </a:solidFill>
                <a:latin typeface="Arial"/>
                <a:ea typeface="ＭＳ Ｐゴシック"/>
              </a:rPr>
              <a:t>Cu</a:t>
            </a:r>
            <a:r>
              <a:rPr b="0" lang="en-US" sz="2000" spc="-1" strike="noStrike">
                <a:solidFill>
                  <a:srgbClr val="000000"/>
                </a:solidFill>
                <a:latin typeface="Arial"/>
                <a:ea typeface="ＭＳ Ｐゴシック"/>
              </a:rPr>
              <a:t> in </a:t>
            </a:r>
            <a:r>
              <a:rPr b="0" lang="en-US" sz="2000" spc="-1" strike="noStrike">
                <a:solidFill>
                  <a:srgbClr val="333333"/>
                </a:solidFill>
                <a:latin typeface="Arial"/>
                <a:ea typeface="ＭＳ Ｐゴシック"/>
              </a:rPr>
              <a:t>Ni</a:t>
            </a:r>
            <a:r>
              <a:rPr b="0" lang="en-US" sz="2000" spc="-1" strike="noStrike">
                <a:solidFill>
                  <a:srgbClr val="000000"/>
                </a:solidFill>
                <a:latin typeface="Arial"/>
                <a:ea typeface="ＭＳ Ｐゴシック"/>
              </a:rPr>
              <a:t>)</a:t>
            </a:r>
            <a:endParaRPr b="0" lang="en-US" sz="2000" spc="-1" strike="noStrike">
              <a:latin typeface="Arial"/>
            </a:endParaRPr>
          </a:p>
        </p:txBody>
      </p:sp>
      <p:pic>
        <p:nvPicPr>
          <p:cNvPr id="577" name="Picture 10" descr=""/>
          <p:cNvPicPr/>
          <p:nvPr/>
        </p:nvPicPr>
        <p:blipFill>
          <a:blip r:embed="rId2"/>
          <a:stretch/>
        </p:blipFill>
        <p:spPr>
          <a:xfrm>
            <a:off x="1595880" y="1575000"/>
            <a:ext cx="2337480" cy="1312200"/>
          </a:xfrm>
          <a:prstGeom prst="rect">
            <a:avLst/>
          </a:prstGeom>
          <a:ln>
            <a:noFill/>
          </a:ln>
        </p:spPr>
      </p:pic>
      <p:sp>
        <p:nvSpPr>
          <p:cNvPr id="578" name="CustomShape 8"/>
          <p:cNvSpPr/>
          <p:nvPr/>
        </p:nvSpPr>
        <p:spPr>
          <a:xfrm>
            <a:off x="4971600" y="2771640"/>
            <a:ext cx="3088440" cy="6994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3333cc"/>
                </a:solidFill>
                <a:latin typeface="Arial"/>
                <a:ea typeface="ＭＳ Ｐゴシック"/>
              </a:rPr>
              <a:t>Interstitial</a:t>
            </a:r>
            <a:r>
              <a:rPr b="0" lang="en-US" sz="2000" spc="-1" strike="noStrike">
                <a:solidFill>
                  <a:srgbClr val="000000"/>
                </a:solidFill>
                <a:latin typeface="Arial"/>
                <a:ea typeface="ＭＳ Ｐゴシック"/>
              </a:rPr>
              <a:t> solid soln.</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(e.g., </a:t>
            </a:r>
            <a:r>
              <a:rPr b="0" lang="en-US" sz="2000" spc="-1" strike="noStrike">
                <a:solidFill>
                  <a:srgbClr val="cc6600"/>
                </a:solidFill>
                <a:latin typeface="Arial"/>
                <a:ea typeface="ＭＳ Ｐゴシック"/>
              </a:rPr>
              <a:t>C</a:t>
            </a:r>
            <a:r>
              <a:rPr b="0" lang="en-US" sz="2000" spc="-1" strike="noStrike">
                <a:solidFill>
                  <a:srgbClr val="000000"/>
                </a:solidFill>
                <a:latin typeface="Arial"/>
                <a:ea typeface="ＭＳ Ｐゴシック"/>
              </a:rPr>
              <a:t> in </a:t>
            </a:r>
            <a:r>
              <a:rPr b="0" lang="en-US" sz="2000" spc="-1" strike="noStrike">
                <a:solidFill>
                  <a:srgbClr val="333333"/>
                </a:solidFill>
                <a:latin typeface="Arial"/>
                <a:ea typeface="ＭＳ Ｐゴシック"/>
              </a:rPr>
              <a:t>Fe</a:t>
            </a:r>
            <a:r>
              <a:rPr b="0" lang="en-US" sz="2000" spc="-1" strike="noStrike">
                <a:solidFill>
                  <a:srgbClr val="000000"/>
                </a:solidFill>
                <a:latin typeface="Arial"/>
                <a:ea typeface="ＭＳ Ｐゴシック"/>
              </a:rPr>
              <a:t>)</a:t>
            </a:r>
            <a:endParaRPr b="0" lang="en-US" sz="2000" spc="-1" strike="noStrike">
              <a:latin typeface="Arial"/>
            </a:endParaRPr>
          </a:p>
        </p:txBody>
      </p:sp>
      <p:sp>
        <p:nvSpPr>
          <p:cNvPr id="579" name="CustomShape 9"/>
          <p:cNvSpPr/>
          <p:nvPr/>
        </p:nvSpPr>
        <p:spPr>
          <a:xfrm>
            <a:off x="4775400" y="4073760"/>
            <a:ext cx="3034080" cy="1004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Arial"/>
                <a:ea typeface="ＭＳ Ｐゴシック"/>
              </a:rPr>
              <a:t>Second phase particle</a:t>
            </a:r>
            <a:endParaRPr b="0" lang="en-US" sz="2000" spc="-1" strike="noStrike">
              <a:latin typeface="Arial"/>
            </a:endParaRPr>
          </a:p>
          <a:p>
            <a:pPr>
              <a:lnSpc>
                <a:spcPct val="100000"/>
              </a:lnSpc>
            </a:pPr>
            <a:r>
              <a:rPr b="0" lang="en-US" sz="2000" spc="-1" strike="noStrike">
                <a:solidFill>
                  <a:srgbClr val="000000"/>
                </a:solidFill>
                <a:latin typeface="Arial"/>
                <a:ea typeface="ＭＳ Ｐゴシック"/>
              </a:rPr>
              <a:t>--different </a:t>
            </a:r>
            <a:r>
              <a:rPr b="0" lang="en-US" sz="2000" spc="-1" strike="noStrike">
                <a:solidFill>
                  <a:srgbClr val="3333cc"/>
                </a:solidFill>
                <a:latin typeface="Arial"/>
                <a:ea typeface="ＭＳ Ｐゴシック"/>
              </a:rPr>
              <a:t>composition</a:t>
            </a:r>
            <a:endParaRPr b="0" lang="en-US" sz="2000" spc="-1" strike="noStrike">
              <a:latin typeface="Arial"/>
            </a:endParaRPr>
          </a:p>
          <a:p>
            <a:pPr>
              <a:lnSpc>
                <a:spcPct val="100000"/>
              </a:lnSpc>
            </a:pPr>
            <a:r>
              <a:rPr b="0" lang="en-US" sz="2000" spc="-1" strike="noStrike">
                <a:solidFill>
                  <a:srgbClr val="000000"/>
                </a:solidFill>
                <a:latin typeface="Arial"/>
                <a:ea typeface="ＭＳ Ｐゴシック"/>
              </a:rPr>
              <a:t>--often different structure.</a:t>
            </a:r>
            <a:endParaRPr b="0" lang="en-US" sz="2000" spc="-1" strike="noStrike">
              <a:latin typeface="Arial"/>
            </a:endParaRPr>
          </a:p>
        </p:txBody>
      </p:sp>
      <p:sp>
        <p:nvSpPr>
          <p:cNvPr id="580" name="TextShape 10"/>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Point Defects in Alloys</a:t>
            </a:r>
            <a:endParaRPr b="0" lang="en-US" sz="3600" spc="-1" strike="noStrike">
              <a:solidFill>
                <a:srgbClr val="000000"/>
              </a:solidFill>
              <a:latin typeface="Arial"/>
            </a:endParaRPr>
          </a:p>
        </p:txBody>
      </p:sp>
      <p:grpSp>
        <p:nvGrpSpPr>
          <p:cNvPr id="581" name="Group 11"/>
          <p:cNvGrpSpPr/>
          <p:nvPr/>
        </p:nvGrpSpPr>
        <p:grpSpPr>
          <a:xfrm>
            <a:off x="5375880" y="1575000"/>
            <a:ext cx="2337480" cy="1312200"/>
            <a:chOff x="5375880" y="1575000"/>
            <a:chExt cx="2337480" cy="1312200"/>
          </a:xfrm>
        </p:grpSpPr>
        <p:sp>
          <p:nvSpPr>
            <p:cNvPr id="582" name="CustomShape 12"/>
            <p:cNvSpPr/>
            <p:nvPr/>
          </p:nvSpPr>
          <p:spPr>
            <a:xfrm>
              <a:off x="5375880" y="1575000"/>
              <a:ext cx="2337480" cy="1312200"/>
            </a:xfrm>
            <a:prstGeom prst="rect">
              <a:avLst/>
            </a:prstGeom>
            <a:noFill/>
            <a:ln>
              <a:noFill/>
            </a:ln>
          </p:spPr>
          <p:style>
            <a:lnRef idx="0"/>
            <a:fillRef idx="0"/>
            <a:effectRef idx="0"/>
            <a:fontRef idx="minor"/>
          </p:style>
        </p:sp>
        <p:grpSp>
          <p:nvGrpSpPr>
            <p:cNvPr id="583" name="Group 13"/>
            <p:cNvGrpSpPr/>
            <p:nvPr/>
          </p:nvGrpSpPr>
          <p:grpSpPr>
            <a:xfrm>
              <a:off x="5389920" y="1585440"/>
              <a:ext cx="2281680" cy="1270080"/>
              <a:chOff x="5389920" y="1585440"/>
              <a:chExt cx="2281680" cy="1270080"/>
            </a:xfrm>
          </p:grpSpPr>
          <p:sp>
            <p:nvSpPr>
              <p:cNvPr id="584" name="CustomShape 14"/>
              <p:cNvSpPr/>
              <p:nvPr/>
            </p:nvSpPr>
            <p:spPr>
              <a:xfrm>
                <a:off x="5572080" y="1585440"/>
                <a:ext cx="377640" cy="283320"/>
              </a:xfrm>
              <a:prstGeom prst="ellipse">
                <a:avLst/>
              </a:prstGeom>
              <a:solidFill>
                <a:srgbClr val="777777"/>
              </a:solidFill>
              <a:ln>
                <a:noFill/>
              </a:ln>
            </p:spPr>
            <p:style>
              <a:lnRef idx="0"/>
              <a:fillRef idx="0"/>
              <a:effectRef idx="0"/>
              <a:fontRef idx="minor"/>
            </p:style>
          </p:sp>
          <p:sp>
            <p:nvSpPr>
              <p:cNvPr id="585" name="CustomShape 15"/>
              <p:cNvSpPr/>
              <p:nvPr/>
            </p:nvSpPr>
            <p:spPr>
              <a:xfrm>
                <a:off x="5949720" y="1585440"/>
                <a:ext cx="377640" cy="283320"/>
              </a:xfrm>
              <a:prstGeom prst="ellipse">
                <a:avLst/>
              </a:prstGeom>
              <a:solidFill>
                <a:srgbClr val="777777"/>
              </a:solidFill>
              <a:ln>
                <a:noFill/>
              </a:ln>
            </p:spPr>
            <p:style>
              <a:lnRef idx="0"/>
              <a:fillRef idx="0"/>
              <a:effectRef idx="0"/>
              <a:fontRef idx="minor"/>
            </p:style>
          </p:sp>
          <p:sp>
            <p:nvSpPr>
              <p:cNvPr id="586" name="CustomShape 16"/>
              <p:cNvSpPr/>
              <p:nvPr/>
            </p:nvSpPr>
            <p:spPr>
              <a:xfrm>
                <a:off x="6328080" y="1585440"/>
                <a:ext cx="377640" cy="283320"/>
              </a:xfrm>
              <a:prstGeom prst="ellipse">
                <a:avLst/>
              </a:prstGeom>
              <a:solidFill>
                <a:srgbClr val="777777"/>
              </a:solidFill>
              <a:ln>
                <a:noFill/>
              </a:ln>
            </p:spPr>
            <p:style>
              <a:lnRef idx="0"/>
              <a:fillRef idx="0"/>
              <a:effectRef idx="0"/>
              <a:fontRef idx="minor"/>
            </p:style>
          </p:sp>
          <p:sp>
            <p:nvSpPr>
              <p:cNvPr id="587" name="CustomShape 17"/>
              <p:cNvSpPr/>
              <p:nvPr/>
            </p:nvSpPr>
            <p:spPr>
              <a:xfrm>
                <a:off x="6705720" y="1585440"/>
                <a:ext cx="377640" cy="283320"/>
              </a:xfrm>
              <a:prstGeom prst="ellipse">
                <a:avLst/>
              </a:prstGeom>
              <a:solidFill>
                <a:srgbClr val="777777"/>
              </a:solidFill>
              <a:ln>
                <a:noFill/>
              </a:ln>
            </p:spPr>
            <p:style>
              <a:lnRef idx="0"/>
              <a:fillRef idx="0"/>
              <a:effectRef idx="0"/>
              <a:fontRef idx="minor"/>
            </p:style>
          </p:sp>
          <p:sp>
            <p:nvSpPr>
              <p:cNvPr id="588" name="CustomShape 18"/>
              <p:cNvSpPr/>
              <p:nvPr/>
            </p:nvSpPr>
            <p:spPr>
              <a:xfrm>
                <a:off x="7084080" y="1585440"/>
                <a:ext cx="377640" cy="283320"/>
              </a:xfrm>
              <a:prstGeom prst="ellipse">
                <a:avLst/>
              </a:prstGeom>
              <a:solidFill>
                <a:srgbClr val="777777"/>
              </a:solidFill>
              <a:ln>
                <a:noFill/>
              </a:ln>
            </p:spPr>
            <p:style>
              <a:lnRef idx="0"/>
              <a:fillRef idx="0"/>
              <a:effectRef idx="0"/>
              <a:fontRef idx="minor"/>
            </p:style>
          </p:sp>
          <p:sp>
            <p:nvSpPr>
              <p:cNvPr id="589" name="CustomShape 19"/>
              <p:cNvSpPr/>
              <p:nvPr/>
            </p:nvSpPr>
            <p:spPr>
              <a:xfrm>
                <a:off x="5585760" y="2079000"/>
                <a:ext cx="378000" cy="283320"/>
              </a:xfrm>
              <a:prstGeom prst="ellipse">
                <a:avLst/>
              </a:prstGeom>
              <a:solidFill>
                <a:srgbClr val="777777"/>
              </a:solidFill>
              <a:ln>
                <a:noFill/>
              </a:ln>
            </p:spPr>
            <p:style>
              <a:lnRef idx="0"/>
              <a:fillRef idx="0"/>
              <a:effectRef idx="0"/>
              <a:fontRef idx="minor"/>
            </p:style>
          </p:sp>
          <p:sp>
            <p:nvSpPr>
              <p:cNvPr id="590" name="CustomShape 20"/>
              <p:cNvSpPr/>
              <p:nvPr/>
            </p:nvSpPr>
            <p:spPr>
              <a:xfrm>
                <a:off x="5963760" y="2079000"/>
                <a:ext cx="377640" cy="283320"/>
              </a:xfrm>
              <a:prstGeom prst="ellipse">
                <a:avLst/>
              </a:prstGeom>
              <a:solidFill>
                <a:srgbClr val="777777"/>
              </a:solidFill>
              <a:ln>
                <a:noFill/>
              </a:ln>
            </p:spPr>
            <p:style>
              <a:lnRef idx="0"/>
              <a:fillRef idx="0"/>
              <a:effectRef idx="0"/>
              <a:fontRef idx="minor"/>
            </p:style>
          </p:sp>
          <p:sp>
            <p:nvSpPr>
              <p:cNvPr id="591" name="CustomShape 21"/>
              <p:cNvSpPr/>
              <p:nvPr/>
            </p:nvSpPr>
            <p:spPr>
              <a:xfrm>
                <a:off x="6341760" y="2079000"/>
                <a:ext cx="378000" cy="283320"/>
              </a:xfrm>
              <a:prstGeom prst="ellipse">
                <a:avLst/>
              </a:prstGeom>
              <a:solidFill>
                <a:srgbClr val="777777"/>
              </a:solidFill>
              <a:ln>
                <a:noFill/>
              </a:ln>
            </p:spPr>
            <p:style>
              <a:lnRef idx="0"/>
              <a:fillRef idx="0"/>
              <a:effectRef idx="0"/>
              <a:fontRef idx="minor"/>
            </p:style>
          </p:sp>
          <p:sp>
            <p:nvSpPr>
              <p:cNvPr id="592" name="CustomShape 22"/>
              <p:cNvSpPr/>
              <p:nvPr/>
            </p:nvSpPr>
            <p:spPr>
              <a:xfrm>
                <a:off x="6719760" y="2079000"/>
                <a:ext cx="377640" cy="283320"/>
              </a:xfrm>
              <a:prstGeom prst="ellipse">
                <a:avLst/>
              </a:prstGeom>
              <a:solidFill>
                <a:srgbClr val="777777"/>
              </a:solidFill>
              <a:ln>
                <a:noFill/>
              </a:ln>
            </p:spPr>
            <p:style>
              <a:lnRef idx="0"/>
              <a:fillRef idx="0"/>
              <a:effectRef idx="0"/>
              <a:fontRef idx="minor"/>
            </p:style>
          </p:sp>
          <p:sp>
            <p:nvSpPr>
              <p:cNvPr id="593" name="CustomShape 23"/>
              <p:cNvSpPr/>
              <p:nvPr/>
            </p:nvSpPr>
            <p:spPr>
              <a:xfrm>
                <a:off x="7097760" y="2079000"/>
                <a:ext cx="378000" cy="283320"/>
              </a:xfrm>
              <a:prstGeom prst="ellipse">
                <a:avLst/>
              </a:prstGeom>
              <a:solidFill>
                <a:srgbClr val="777777"/>
              </a:solidFill>
              <a:ln>
                <a:noFill/>
              </a:ln>
            </p:spPr>
            <p:style>
              <a:lnRef idx="0"/>
              <a:fillRef idx="0"/>
              <a:effectRef idx="0"/>
              <a:fontRef idx="minor"/>
            </p:style>
          </p:sp>
          <p:sp>
            <p:nvSpPr>
              <p:cNvPr id="594" name="CustomShape 24"/>
              <p:cNvSpPr/>
              <p:nvPr/>
            </p:nvSpPr>
            <p:spPr>
              <a:xfrm>
                <a:off x="5389920" y="1826640"/>
                <a:ext cx="377640" cy="283320"/>
              </a:xfrm>
              <a:prstGeom prst="ellipse">
                <a:avLst/>
              </a:prstGeom>
              <a:solidFill>
                <a:srgbClr val="777777"/>
              </a:solidFill>
              <a:ln>
                <a:noFill/>
              </a:ln>
            </p:spPr>
            <p:style>
              <a:lnRef idx="0"/>
              <a:fillRef idx="0"/>
              <a:effectRef idx="0"/>
              <a:fontRef idx="minor"/>
            </p:style>
          </p:sp>
          <p:sp>
            <p:nvSpPr>
              <p:cNvPr id="595" name="CustomShape 25"/>
              <p:cNvSpPr/>
              <p:nvPr/>
            </p:nvSpPr>
            <p:spPr>
              <a:xfrm>
                <a:off x="5767560" y="1826640"/>
                <a:ext cx="377640" cy="283320"/>
              </a:xfrm>
              <a:prstGeom prst="ellipse">
                <a:avLst/>
              </a:prstGeom>
              <a:solidFill>
                <a:srgbClr val="777777"/>
              </a:solidFill>
              <a:ln>
                <a:noFill/>
              </a:ln>
            </p:spPr>
            <p:style>
              <a:lnRef idx="0"/>
              <a:fillRef idx="0"/>
              <a:effectRef idx="0"/>
              <a:fontRef idx="minor"/>
            </p:style>
          </p:sp>
          <p:sp>
            <p:nvSpPr>
              <p:cNvPr id="596" name="CustomShape 26"/>
              <p:cNvSpPr/>
              <p:nvPr/>
            </p:nvSpPr>
            <p:spPr>
              <a:xfrm>
                <a:off x="6145920" y="1826640"/>
                <a:ext cx="377640" cy="283320"/>
              </a:xfrm>
              <a:prstGeom prst="ellipse">
                <a:avLst/>
              </a:prstGeom>
              <a:solidFill>
                <a:srgbClr val="777777"/>
              </a:solidFill>
              <a:ln>
                <a:noFill/>
              </a:ln>
            </p:spPr>
            <p:style>
              <a:lnRef idx="0"/>
              <a:fillRef idx="0"/>
              <a:effectRef idx="0"/>
              <a:fontRef idx="minor"/>
            </p:style>
          </p:sp>
          <p:sp>
            <p:nvSpPr>
              <p:cNvPr id="597" name="CustomShape 27"/>
              <p:cNvSpPr/>
              <p:nvPr/>
            </p:nvSpPr>
            <p:spPr>
              <a:xfrm>
                <a:off x="6523560" y="1826640"/>
                <a:ext cx="377640" cy="283320"/>
              </a:xfrm>
              <a:prstGeom prst="ellipse">
                <a:avLst/>
              </a:prstGeom>
              <a:solidFill>
                <a:srgbClr val="777777"/>
              </a:solidFill>
              <a:ln>
                <a:noFill/>
              </a:ln>
            </p:spPr>
            <p:style>
              <a:lnRef idx="0"/>
              <a:fillRef idx="0"/>
              <a:effectRef idx="0"/>
              <a:fontRef idx="minor"/>
            </p:style>
          </p:sp>
          <p:sp>
            <p:nvSpPr>
              <p:cNvPr id="598" name="CustomShape 28"/>
              <p:cNvSpPr/>
              <p:nvPr/>
            </p:nvSpPr>
            <p:spPr>
              <a:xfrm>
                <a:off x="6901920" y="1826640"/>
                <a:ext cx="377640" cy="283320"/>
              </a:xfrm>
              <a:prstGeom prst="ellipse">
                <a:avLst/>
              </a:prstGeom>
              <a:solidFill>
                <a:srgbClr val="777777"/>
              </a:solidFill>
              <a:ln>
                <a:noFill/>
              </a:ln>
            </p:spPr>
            <p:style>
              <a:lnRef idx="0"/>
              <a:fillRef idx="0"/>
              <a:effectRef idx="0"/>
              <a:fontRef idx="minor"/>
            </p:style>
          </p:sp>
          <p:sp>
            <p:nvSpPr>
              <p:cNvPr id="599" name="CustomShape 29"/>
              <p:cNvSpPr/>
              <p:nvPr/>
            </p:nvSpPr>
            <p:spPr>
              <a:xfrm>
                <a:off x="7279560" y="1826640"/>
                <a:ext cx="377640" cy="283320"/>
              </a:xfrm>
              <a:prstGeom prst="ellipse">
                <a:avLst/>
              </a:prstGeom>
              <a:solidFill>
                <a:srgbClr val="777777"/>
              </a:solidFill>
              <a:ln>
                <a:noFill/>
              </a:ln>
            </p:spPr>
            <p:style>
              <a:lnRef idx="0"/>
              <a:fillRef idx="0"/>
              <a:effectRef idx="0"/>
              <a:fontRef idx="minor"/>
            </p:style>
          </p:sp>
          <p:sp>
            <p:nvSpPr>
              <p:cNvPr id="600" name="CustomShape 30"/>
              <p:cNvSpPr/>
              <p:nvPr/>
            </p:nvSpPr>
            <p:spPr>
              <a:xfrm>
                <a:off x="5403600" y="2331000"/>
                <a:ext cx="378000" cy="283320"/>
              </a:xfrm>
              <a:prstGeom prst="ellipse">
                <a:avLst/>
              </a:prstGeom>
              <a:solidFill>
                <a:srgbClr val="777777"/>
              </a:solidFill>
              <a:ln>
                <a:noFill/>
              </a:ln>
            </p:spPr>
            <p:style>
              <a:lnRef idx="0"/>
              <a:fillRef idx="0"/>
              <a:effectRef idx="0"/>
              <a:fontRef idx="minor"/>
            </p:style>
          </p:sp>
          <p:sp>
            <p:nvSpPr>
              <p:cNvPr id="601" name="CustomShape 31"/>
              <p:cNvSpPr/>
              <p:nvPr/>
            </p:nvSpPr>
            <p:spPr>
              <a:xfrm>
                <a:off x="5781960" y="2331000"/>
                <a:ext cx="377640" cy="283320"/>
              </a:xfrm>
              <a:prstGeom prst="ellipse">
                <a:avLst/>
              </a:prstGeom>
              <a:solidFill>
                <a:srgbClr val="777777"/>
              </a:solidFill>
              <a:ln>
                <a:noFill/>
              </a:ln>
            </p:spPr>
            <p:style>
              <a:lnRef idx="0"/>
              <a:fillRef idx="0"/>
              <a:effectRef idx="0"/>
              <a:fontRef idx="minor"/>
            </p:style>
          </p:sp>
          <p:sp>
            <p:nvSpPr>
              <p:cNvPr id="602" name="CustomShape 32"/>
              <p:cNvSpPr/>
              <p:nvPr/>
            </p:nvSpPr>
            <p:spPr>
              <a:xfrm>
                <a:off x="6159600" y="2331000"/>
                <a:ext cx="378000" cy="283320"/>
              </a:xfrm>
              <a:prstGeom prst="ellipse">
                <a:avLst/>
              </a:prstGeom>
              <a:solidFill>
                <a:srgbClr val="777777"/>
              </a:solidFill>
              <a:ln>
                <a:noFill/>
              </a:ln>
            </p:spPr>
            <p:style>
              <a:lnRef idx="0"/>
              <a:fillRef idx="0"/>
              <a:effectRef idx="0"/>
              <a:fontRef idx="minor"/>
            </p:style>
          </p:sp>
          <p:sp>
            <p:nvSpPr>
              <p:cNvPr id="603" name="CustomShape 33"/>
              <p:cNvSpPr/>
              <p:nvPr/>
            </p:nvSpPr>
            <p:spPr>
              <a:xfrm>
                <a:off x="6537960" y="2331000"/>
                <a:ext cx="377640" cy="283320"/>
              </a:xfrm>
              <a:prstGeom prst="ellipse">
                <a:avLst/>
              </a:prstGeom>
              <a:solidFill>
                <a:srgbClr val="777777"/>
              </a:solidFill>
              <a:ln>
                <a:noFill/>
              </a:ln>
            </p:spPr>
            <p:style>
              <a:lnRef idx="0"/>
              <a:fillRef idx="0"/>
              <a:effectRef idx="0"/>
              <a:fontRef idx="minor"/>
            </p:style>
          </p:sp>
          <p:sp>
            <p:nvSpPr>
              <p:cNvPr id="604" name="CustomShape 34"/>
              <p:cNvSpPr/>
              <p:nvPr/>
            </p:nvSpPr>
            <p:spPr>
              <a:xfrm>
                <a:off x="6915600" y="2331000"/>
                <a:ext cx="378000" cy="283320"/>
              </a:xfrm>
              <a:prstGeom prst="ellipse">
                <a:avLst/>
              </a:prstGeom>
              <a:solidFill>
                <a:srgbClr val="777777"/>
              </a:solidFill>
              <a:ln>
                <a:noFill/>
              </a:ln>
            </p:spPr>
            <p:style>
              <a:lnRef idx="0"/>
              <a:fillRef idx="0"/>
              <a:effectRef idx="0"/>
              <a:fontRef idx="minor"/>
            </p:style>
          </p:sp>
          <p:sp>
            <p:nvSpPr>
              <p:cNvPr id="605" name="CustomShape 35"/>
              <p:cNvSpPr/>
              <p:nvPr/>
            </p:nvSpPr>
            <p:spPr>
              <a:xfrm>
                <a:off x="7293960" y="2331000"/>
                <a:ext cx="377640" cy="283320"/>
              </a:xfrm>
              <a:prstGeom prst="ellipse">
                <a:avLst/>
              </a:prstGeom>
              <a:solidFill>
                <a:srgbClr val="777777"/>
              </a:solidFill>
              <a:ln>
                <a:noFill/>
              </a:ln>
            </p:spPr>
            <p:style>
              <a:lnRef idx="0"/>
              <a:fillRef idx="0"/>
              <a:effectRef idx="0"/>
              <a:fontRef idx="minor"/>
            </p:style>
          </p:sp>
          <p:sp>
            <p:nvSpPr>
              <p:cNvPr id="606" name="CustomShape 36"/>
              <p:cNvSpPr/>
              <p:nvPr/>
            </p:nvSpPr>
            <p:spPr>
              <a:xfrm>
                <a:off x="5599800" y="2572200"/>
                <a:ext cx="377640" cy="283320"/>
              </a:xfrm>
              <a:prstGeom prst="ellipse">
                <a:avLst/>
              </a:prstGeom>
              <a:solidFill>
                <a:srgbClr val="777777"/>
              </a:solidFill>
              <a:ln>
                <a:noFill/>
              </a:ln>
            </p:spPr>
            <p:style>
              <a:lnRef idx="0"/>
              <a:fillRef idx="0"/>
              <a:effectRef idx="0"/>
              <a:fontRef idx="minor"/>
            </p:style>
          </p:sp>
          <p:sp>
            <p:nvSpPr>
              <p:cNvPr id="607" name="CustomShape 37"/>
              <p:cNvSpPr/>
              <p:nvPr/>
            </p:nvSpPr>
            <p:spPr>
              <a:xfrm>
                <a:off x="5977800" y="2572200"/>
                <a:ext cx="378000" cy="283320"/>
              </a:xfrm>
              <a:prstGeom prst="ellipse">
                <a:avLst/>
              </a:prstGeom>
              <a:solidFill>
                <a:srgbClr val="777777"/>
              </a:solidFill>
              <a:ln>
                <a:noFill/>
              </a:ln>
            </p:spPr>
            <p:style>
              <a:lnRef idx="0"/>
              <a:fillRef idx="0"/>
              <a:effectRef idx="0"/>
              <a:fontRef idx="minor"/>
            </p:style>
          </p:sp>
          <p:sp>
            <p:nvSpPr>
              <p:cNvPr id="608" name="CustomShape 38"/>
              <p:cNvSpPr/>
              <p:nvPr/>
            </p:nvSpPr>
            <p:spPr>
              <a:xfrm>
                <a:off x="6355800" y="2572200"/>
                <a:ext cx="377640" cy="283320"/>
              </a:xfrm>
              <a:prstGeom prst="ellipse">
                <a:avLst/>
              </a:prstGeom>
              <a:solidFill>
                <a:srgbClr val="777777"/>
              </a:solidFill>
              <a:ln>
                <a:noFill/>
              </a:ln>
            </p:spPr>
            <p:style>
              <a:lnRef idx="0"/>
              <a:fillRef idx="0"/>
              <a:effectRef idx="0"/>
              <a:fontRef idx="minor"/>
            </p:style>
          </p:sp>
          <p:sp>
            <p:nvSpPr>
              <p:cNvPr id="609" name="CustomShape 39"/>
              <p:cNvSpPr/>
              <p:nvPr/>
            </p:nvSpPr>
            <p:spPr>
              <a:xfrm>
                <a:off x="6733800" y="2572200"/>
                <a:ext cx="378000" cy="283320"/>
              </a:xfrm>
              <a:prstGeom prst="ellipse">
                <a:avLst/>
              </a:prstGeom>
              <a:solidFill>
                <a:srgbClr val="777777"/>
              </a:solidFill>
              <a:ln>
                <a:noFill/>
              </a:ln>
            </p:spPr>
            <p:style>
              <a:lnRef idx="0"/>
              <a:fillRef idx="0"/>
              <a:effectRef idx="0"/>
              <a:fontRef idx="minor"/>
            </p:style>
          </p:sp>
          <p:sp>
            <p:nvSpPr>
              <p:cNvPr id="610" name="CustomShape 40"/>
              <p:cNvSpPr/>
              <p:nvPr/>
            </p:nvSpPr>
            <p:spPr>
              <a:xfrm>
                <a:off x="7111800" y="2572200"/>
                <a:ext cx="377640" cy="283320"/>
              </a:xfrm>
              <a:prstGeom prst="ellipse">
                <a:avLst/>
              </a:prstGeom>
              <a:solidFill>
                <a:srgbClr val="777777"/>
              </a:solidFill>
              <a:ln>
                <a:noFill/>
              </a:ln>
            </p:spPr>
            <p:style>
              <a:lnRef idx="0"/>
              <a:fillRef idx="0"/>
              <a:effectRef idx="0"/>
              <a:fontRef idx="minor"/>
            </p:style>
          </p:sp>
        </p:grpSp>
        <p:grpSp>
          <p:nvGrpSpPr>
            <p:cNvPr id="611" name="Group 41"/>
            <p:cNvGrpSpPr/>
            <p:nvPr/>
          </p:nvGrpSpPr>
          <p:grpSpPr>
            <a:xfrm>
              <a:off x="5739840" y="1774440"/>
              <a:ext cx="1203480" cy="808200"/>
              <a:chOff x="5739840" y="1774440"/>
              <a:chExt cx="1203480" cy="808200"/>
            </a:xfrm>
          </p:grpSpPr>
          <p:sp>
            <p:nvSpPr>
              <p:cNvPr id="612" name="CustomShape 42"/>
              <p:cNvSpPr/>
              <p:nvPr/>
            </p:nvSpPr>
            <p:spPr>
              <a:xfrm>
                <a:off x="5753520" y="2520000"/>
                <a:ext cx="83880" cy="62640"/>
              </a:xfrm>
              <a:prstGeom prst="ellipse">
                <a:avLst/>
              </a:prstGeom>
              <a:solidFill>
                <a:srgbClr val="ff9966"/>
              </a:solidFill>
              <a:ln>
                <a:noFill/>
              </a:ln>
            </p:spPr>
            <p:style>
              <a:lnRef idx="0"/>
              <a:fillRef idx="0"/>
              <a:effectRef idx="0"/>
              <a:fontRef idx="minor"/>
            </p:style>
          </p:sp>
          <p:sp>
            <p:nvSpPr>
              <p:cNvPr id="613" name="CustomShape 43"/>
              <p:cNvSpPr/>
              <p:nvPr/>
            </p:nvSpPr>
            <p:spPr>
              <a:xfrm>
                <a:off x="6509520" y="2351880"/>
                <a:ext cx="83880" cy="62640"/>
              </a:xfrm>
              <a:prstGeom prst="ellipse">
                <a:avLst/>
              </a:prstGeom>
              <a:solidFill>
                <a:srgbClr val="ff9966"/>
              </a:solidFill>
              <a:ln>
                <a:noFill/>
              </a:ln>
            </p:spPr>
            <p:style>
              <a:lnRef idx="0"/>
              <a:fillRef idx="0"/>
              <a:effectRef idx="0"/>
              <a:fontRef idx="minor"/>
            </p:style>
          </p:sp>
          <p:sp>
            <p:nvSpPr>
              <p:cNvPr id="614" name="CustomShape 44"/>
              <p:cNvSpPr/>
              <p:nvPr/>
            </p:nvSpPr>
            <p:spPr>
              <a:xfrm>
                <a:off x="6859800" y="2026440"/>
                <a:ext cx="83520" cy="62640"/>
              </a:xfrm>
              <a:prstGeom prst="ellipse">
                <a:avLst/>
              </a:prstGeom>
              <a:solidFill>
                <a:srgbClr val="ff9966"/>
              </a:solidFill>
              <a:ln>
                <a:noFill/>
              </a:ln>
            </p:spPr>
            <p:style>
              <a:lnRef idx="0"/>
              <a:fillRef idx="0"/>
              <a:effectRef idx="0"/>
              <a:fontRef idx="minor"/>
            </p:style>
          </p:sp>
          <p:sp>
            <p:nvSpPr>
              <p:cNvPr id="615" name="CustomShape 45"/>
              <p:cNvSpPr/>
              <p:nvPr/>
            </p:nvSpPr>
            <p:spPr>
              <a:xfrm>
                <a:off x="6271560" y="1774440"/>
                <a:ext cx="83880" cy="62640"/>
              </a:xfrm>
              <a:prstGeom prst="ellipse">
                <a:avLst/>
              </a:prstGeom>
              <a:solidFill>
                <a:srgbClr val="ff9966"/>
              </a:solidFill>
              <a:ln>
                <a:noFill/>
              </a:ln>
            </p:spPr>
            <p:style>
              <a:lnRef idx="0"/>
              <a:fillRef idx="0"/>
              <a:effectRef idx="0"/>
              <a:fontRef idx="minor"/>
            </p:style>
          </p:sp>
          <p:sp>
            <p:nvSpPr>
              <p:cNvPr id="616" name="CustomShape 46"/>
              <p:cNvSpPr/>
              <p:nvPr/>
            </p:nvSpPr>
            <p:spPr>
              <a:xfrm>
                <a:off x="5739840" y="2036880"/>
                <a:ext cx="83520" cy="62640"/>
              </a:xfrm>
              <a:prstGeom prst="ellipse">
                <a:avLst/>
              </a:prstGeom>
              <a:solidFill>
                <a:srgbClr val="ff9966"/>
              </a:solidFill>
              <a:ln>
                <a:noFill/>
              </a:ln>
            </p:spPr>
            <p:style>
              <a:lnRef idx="0"/>
              <a:fillRef idx="0"/>
              <a:effectRef idx="0"/>
              <a:fontRef idx="minor"/>
            </p:style>
          </p:sp>
        </p:grpSp>
      </p:grpSp>
    </p:spTree>
  </p:cSld>
  <p:timing>
    <p:tnLst>
      <p:par>
        <p:cTn id="94" dur="indefinite" restart="never" nodeType="tmRoot">
          <p:childTnLst>
            <p:seq>
              <p:cTn id="95"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TextShape 1"/>
          <p:cNvSpPr txBox="1"/>
          <p:nvPr/>
        </p:nvSpPr>
        <p:spPr>
          <a:xfrm>
            <a:off x="8456040" y="5294520"/>
            <a:ext cx="1301760" cy="293760"/>
          </a:xfrm>
          <a:prstGeom prst="rect">
            <a:avLst/>
          </a:prstGeom>
          <a:noFill/>
          <a:ln w="9360">
            <a:noFill/>
          </a:ln>
        </p:spPr>
        <p:txBody>
          <a:bodyPr/>
          <a:p>
            <a:pPr algn="ctr">
              <a:lnSpc>
                <a:spcPct val="100000"/>
              </a:lnSpc>
            </a:pPr>
            <a:fld id="{010A2655-E770-4ED0-BEF5-03801B87B1BE}"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618" name="TextShape 2"/>
          <p:cNvSpPr txBox="1"/>
          <p:nvPr/>
        </p:nvSpPr>
        <p:spPr>
          <a:xfrm>
            <a:off x="419760" y="314640"/>
            <a:ext cx="9239400" cy="566640"/>
          </a:xfrm>
          <a:prstGeom prst="rect">
            <a:avLst/>
          </a:prstGeom>
          <a:noFill/>
          <a:ln>
            <a:noFill/>
          </a:ln>
        </p:spPr>
        <p:txBody>
          <a:bodyPr anchor="ctr"/>
          <a:p>
            <a:pPr algn="ctr">
              <a:lnSpc>
                <a:spcPct val="100000"/>
              </a:lnSpc>
            </a:pPr>
            <a:r>
              <a:rPr b="0" lang="en-US" sz="4000" spc="-1" strike="noStrike">
                <a:solidFill>
                  <a:srgbClr val="990000"/>
                </a:solidFill>
                <a:latin typeface="Arial"/>
                <a:ea typeface="ＭＳ Ｐゴシック"/>
              </a:rPr>
              <a:t>Imperfections in Solids</a:t>
            </a:r>
            <a:endParaRPr b="0" lang="en-US" sz="4000" spc="-1" strike="noStrike">
              <a:solidFill>
                <a:srgbClr val="000000"/>
              </a:solidFill>
              <a:latin typeface="Arial"/>
            </a:endParaRPr>
          </a:p>
        </p:txBody>
      </p:sp>
      <p:sp>
        <p:nvSpPr>
          <p:cNvPr id="619" name="TextShape 3"/>
          <p:cNvSpPr txBox="1"/>
          <p:nvPr/>
        </p:nvSpPr>
        <p:spPr>
          <a:xfrm>
            <a:off x="691200" y="905400"/>
            <a:ext cx="8567640" cy="3401640"/>
          </a:xfrm>
          <a:prstGeom prst="rect">
            <a:avLst/>
          </a:prstGeom>
          <a:noFill/>
          <a:ln>
            <a:noFill/>
          </a:ln>
        </p:spPr>
        <p:txBody>
          <a:bodyPr/>
          <a:p>
            <a:pPr marL="343080" indent="-342720">
              <a:lnSpc>
                <a:spcPct val="90000"/>
              </a:lnSpc>
              <a:spcBef>
                <a:spcPts val="561"/>
              </a:spcBef>
              <a:buClr>
                <a:srgbClr val="000000"/>
              </a:buClr>
              <a:buFont typeface="Symbol" charset="2"/>
              <a:buChar char=""/>
            </a:pPr>
            <a:r>
              <a:rPr b="0" lang="en-US" sz="2800" spc="-1" strike="noStrike">
                <a:solidFill>
                  <a:srgbClr val="000000"/>
                </a:solidFill>
                <a:latin typeface="Arial"/>
                <a:ea typeface="ＭＳ Ｐゴシック"/>
              </a:rPr>
              <a:t>Specification of composition</a:t>
            </a:r>
            <a:endParaRPr b="0" lang="en-US" sz="2800" spc="-1" strike="noStrike">
              <a:solidFill>
                <a:srgbClr val="000000"/>
              </a:solidFill>
              <a:latin typeface="Arial"/>
            </a:endParaRPr>
          </a:p>
          <a:p>
            <a:endParaRPr b="0" lang="en-US" sz="2800" spc="-1" strike="noStrike">
              <a:solidFill>
                <a:srgbClr val="000000"/>
              </a:solidFill>
              <a:latin typeface="Arial"/>
            </a:endParaRPr>
          </a:p>
          <a:p>
            <a:pPr lvl="1" marL="743040" indent="-285480">
              <a:lnSpc>
                <a:spcPct val="90000"/>
              </a:lnSpc>
              <a:spcBef>
                <a:spcPts val="479"/>
              </a:spcBef>
              <a:buClr>
                <a:srgbClr val="0000ff"/>
              </a:buClr>
              <a:buFont typeface="Symbol" charset="2"/>
              <a:buChar char=""/>
            </a:pPr>
            <a:r>
              <a:rPr b="0" lang="en-US" sz="2400" spc="-1" strike="noStrike">
                <a:solidFill>
                  <a:srgbClr val="0000ff"/>
                </a:solidFill>
                <a:latin typeface="Arial"/>
                <a:ea typeface="ＭＳ Ｐゴシック"/>
              </a:rPr>
              <a:t>weight percent</a:t>
            </a:r>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p:txBody>
      </p:sp>
      <p:sp>
        <p:nvSpPr>
          <p:cNvPr id="620" name="CustomShape 4"/>
          <p:cNvSpPr/>
          <p:nvPr/>
        </p:nvSpPr>
        <p:spPr>
          <a:xfrm>
            <a:off x="1985400" y="2249280"/>
            <a:ext cx="3198600" cy="43632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2000" spc="-1" strike="noStrike">
                <a:solidFill>
                  <a:srgbClr val="000000"/>
                </a:solidFill>
                <a:latin typeface="Arial"/>
                <a:ea typeface="ＭＳ Ｐゴシック"/>
              </a:rPr>
              <a:t>m</a:t>
            </a:r>
            <a:r>
              <a:rPr b="0" i="1" lang="en-US" sz="2000" spc="-1" strike="noStrike" baseline="-25000">
                <a:solidFill>
                  <a:srgbClr val="000000"/>
                </a:solidFill>
                <a:latin typeface="Arial"/>
                <a:ea typeface="ＭＳ Ｐゴシック"/>
              </a:rPr>
              <a:t>1</a:t>
            </a:r>
            <a:r>
              <a:rPr b="0" lang="en-US" sz="2000" spc="-1" strike="noStrike">
                <a:solidFill>
                  <a:srgbClr val="000000"/>
                </a:solidFill>
                <a:latin typeface="Arial"/>
                <a:ea typeface="ＭＳ Ｐゴシック"/>
              </a:rPr>
              <a:t> = mass of component 1</a:t>
            </a:r>
            <a:endParaRPr b="0" lang="en-US" sz="2000" spc="-1" strike="noStrike">
              <a:latin typeface="Arial"/>
            </a:endParaRPr>
          </a:p>
        </p:txBody>
      </p:sp>
      <p:grpSp>
        <p:nvGrpSpPr>
          <p:cNvPr id="621" name="Group 5"/>
          <p:cNvGrpSpPr/>
          <p:nvPr/>
        </p:nvGrpSpPr>
        <p:grpSpPr>
          <a:xfrm>
            <a:off x="1576080" y="2682360"/>
            <a:ext cx="6616440" cy="1403640"/>
            <a:chOff x="1576080" y="2682360"/>
            <a:chExt cx="6616440" cy="1403640"/>
          </a:xfrm>
        </p:grpSpPr>
        <p:sp>
          <p:nvSpPr>
            <p:cNvPr id="622" name="CustomShape 6"/>
            <p:cNvSpPr/>
            <p:nvPr/>
          </p:nvSpPr>
          <p:spPr>
            <a:xfrm>
              <a:off x="2840040" y="3649680"/>
              <a:ext cx="4538520" cy="43632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2000" spc="-1" strike="noStrike">
                  <a:solidFill>
                    <a:srgbClr val="000000"/>
                  </a:solidFill>
                  <a:latin typeface="Arial"/>
                  <a:ea typeface="ＭＳ Ｐゴシック"/>
                </a:rPr>
                <a:t>n</a:t>
              </a:r>
              <a:r>
                <a:rPr b="0" i="1" lang="en-US" sz="2000" spc="-1" strike="noStrike" baseline="-25000">
                  <a:solidFill>
                    <a:srgbClr val="000000"/>
                  </a:solidFill>
                  <a:latin typeface="Arial"/>
                  <a:ea typeface="ＭＳ Ｐゴシック"/>
                </a:rPr>
                <a:t>m1</a:t>
              </a:r>
              <a:r>
                <a:rPr b="0" lang="en-US" sz="2000" spc="-1" strike="noStrike">
                  <a:solidFill>
                    <a:srgbClr val="000000"/>
                  </a:solidFill>
                  <a:latin typeface="Arial"/>
                  <a:ea typeface="ＭＳ Ｐゴシック"/>
                </a:rPr>
                <a:t> = number of moles of component 1</a:t>
              </a:r>
              <a:endParaRPr b="0" lang="en-US" sz="2000" spc="-1" strike="noStrike">
                <a:latin typeface="Arial"/>
              </a:endParaRPr>
            </a:p>
          </p:txBody>
        </p:sp>
        <p:sp>
          <p:nvSpPr>
            <p:cNvPr id="623" name="CustomShape 7"/>
            <p:cNvSpPr/>
            <p:nvPr/>
          </p:nvSpPr>
          <p:spPr>
            <a:xfrm>
              <a:off x="1576080" y="2866320"/>
              <a:ext cx="2262600" cy="455400"/>
            </a:xfrm>
            <a:prstGeom prst="rect">
              <a:avLst/>
            </a:prstGeom>
            <a:noFill/>
            <a:ln>
              <a:noFill/>
            </a:ln>
          </p:spPr>
          <p:style>
            <a:lnRef idx="0"/>
            <a:fillRef idx="0"/>
            <a:effectRef idx="0"/>
            <a:fontRef idx="minor"/>
          </p:style>
          <p:txBody>
            <a:bodyPr wrap="none" lIns="90000" rIns="90000" tIns="45000" bIns="45000"/>
            <a:p>
              <a:pPr marL="216000" indent="-216000">
                <a:lnSpc>
                  <a:spcPct val="100000"/>
                </a:lnSpc>
                <a:buClr>
                  <a:srgbClr val="0000ff"/>
                </a:buClr>
                <a:buFont typeface="Arial"/>
                <a:buChar char="–"/>
              </a:pPr>
              <a:r>
                <a:rPr b="0" lang="en-US" sz="2400" spc="-1" strike="noStrike">
                  <a:solidFill>
                    <a:srgbClr val="0000ff"/>
                  </a:solidFill>
                  <a:latin typeface="Arial"/>
                  <a:ea typeface="ＭＳ Ｐゴシック"/>
                </a:rPr>
                <a:t> </a:t>
              </a:r>
              <a:r>
                <a:rPr b="0" lang="en-US" sz="2400" spc="-1" strike="noStrike">
                  <a:solidFill>
                    <a:srgbClr val="0000ff"/>
                  </a:solidFill>
                  <a:latin typeface="Arial"/>
                  <a:ea typeface="ＭＳ Ｐゴシック"/>
                </a:rPr>
                <a:t>atom percent</a:t>
              </a:r>
              <a:endParaRPr b="0" lang="en-US" sz="2400" spc="-1" strike="noStrike">
                <a:latin typeface="Arial"/>
              </a:endParaRPr>
            </a:p>
          </p:txBody>
        </p:sp>
      </p:grpSp>
      <p:grpSp>
        <p:nvGrpSpPr>
          <p:cNvPr id="624" name="Group 8"/>
          <p:cNvGrpSpPr/>
          <p:nvPr/>
        </p:nvGrpSpPr>
        <p:grpSpPr>
          <a:xfrm>
            <a:off x="1383840" y="4187880"/>
            <a:ext cx="6510240" cy="1401120"/>
            <a:chOff x="1383840" y="4187880"/>
            <a:chExt cx="6510240" cy="1401120"/>
          </a:xfrm>
        </p:grpSpPr>
        <p:sp>
          <p:nvSpPr>
            <p:cNvPr id="625" name="CustomShape 9"/>
            <p:cNvSpPr/>
            <p:nvPr/>
          </p:nvSpPr>
          <p:spPr>
            <a:xfrm>
              <a:off x="2633400" y="5152680"/>
              <a:ext cx="4367880" cy="43632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2000" spc="-1" strike="noStrike">
                  <a:solidFill>
                    <a:srgbClr val="000000"/>
                  </a:solidFill>
                  <a:latin typeface="Arial"/>
                  <a:ea typeface="ＭＳ Ｐゴシック"/>
                </a:rPr>
                <a:t>V</a:t>
              </a:r>
              <a:r>
                <a:rPr b="0" i="1" lang="en-US" sz="2000" spc="-1" strike="noStrike" baseline="-25000">
                  <a:solidFill>
                    <a:srgbClr val="000000"/>
                  </a:solidFill>
                  <a:latin typeface="Arial"/>
                  <a:ea typeface="ＭＳ Ｐゴシック"/>
                </a:rPr>
                <a:t>m1</a:t>
              </a:r>
              <a:r>
                <a:rPr b="0" lang="en-US" sz="2000" spc="-1" strike="noStrike">
                  <a:solidFill>
                    <a:srgbClr val="000000"/>
                  </a:solidFill>
                  <a:latin typeface="Arial"/>
                  <a:ea typeface="ＭＳ Ｐゴシック"/>
                </a:rPr>
                <a:t> = volume of component 1 = m</a:t>
              </a:r>
              <a:r>
                <a:rPr b="0" lang="en-US" sz="2000" spc="-1" strike="noStrike" baseline="-25000">
                  <a:solidFill>
                    <a:srgbClr val="000000"/>
                  </a:solidFill>
                  <a:latin typeface="Arial"/>
                  <a:ea typeface="ＭＳ Ｐゴシック"/>
                </a:rPr>
                <a:t>1</a:t>
              </a:r>
              <a:r>
                <a:rPr b="0" lang="en-US" sz="2000" spc="-1" strike="noStrike">
                  <a:solidFill>
                    <a:srgbClr val="000000"/>
                  </a:solidFill>
                  <a:latin typeface="Arial"/>
                  <a:ea typeface="ＭＳ Ｐゴシック"/>
                </a:rPr>
                <a:t>/</a:t>
              </a:r>
              <a:r>
                <a:rPr b="0" lang="en-US" sz="2000" spc="-1" strike="noStrike">
                  <a:solidFill>
                    <a:srgbClr val="000000"/>
                  </a:solidFill>
                  <a:latin typeface="Symbol"/>
                  <a:ea typeface="ＭＳ Ｐゴシック"/>
                </a:rPr>
                <a:t>r</a:t>
              </a:r>
              <a:r>
                <a:rPr b="0" lang="en-US" sz="2000" spc="-1" strike="noStrike" baseline="-25000">
                  <a:solidFill>
                    <a:srgbClr val="000000"/>
                  </a:solidFill>
                  <a:latin typeface="Arial"/>
                  <a:ea typeface="ＭＳ Ｐゴシック"/>
                </a:rPr>
                <a:t>1</a:t>
              </a:r>
              <a:endParaRPr b="0" lang="en-US" sz="2000" spc="-1" strike="noStrike">
                <a:latin typeface="Arial"/>
              </a:endParaRPr>
            </a:p>
          </p:txBody>
        </p:sp>
        <p:sp>
          <p:nvSpPr>
            <p:cNvPr id="626" name="CustomShape 10"/>
            <p:cNvSpPr/>
            <p:nvPr/>
          </p:nvSpPr>
          <p:spPr>
            <a:xfrm>
              <a:off x="1383840" y="4371840"/>
              <a:ext cx="2565720" cy="455400"/>
            </a:xfrm>
            <a:prstGeom prst="rect">
              <a:avLst/>
            </a:prstGeom>
            <a:noFill/>
            <a:ln>
              <a:noFill/>
            </a:ln>
          </p:spPr>
          <p:style>
            <a:lnRef idx="0"/>
            <a:fillRef idx="0"/>
            <a:effectRef idx="0"/>
            <a:fontRef idx="minor"/>
          </p:style>
          <p:txBody>
            <a:bodyPr wrap="none" lIns="90000" rIns="90000" tIns="45000" bIns="45000"/>
            <a:p>
              <a:pPr marL="216000" indent="-216000">
                <a:lnSpc>
                  <a:spcPct val="100000"/>
                </a:lnSpc>
                <a:buClr>
                  <a:srgbClr val="0000ff"/>
                </a:buClr>
                <a:buFont typeface="Arial"/>
                <a:buChar char="–"/>
              </a:pPr>
              <a:r>
                <a:rPr b="0" lang="en-US" sz="2400" spc="-1" strike="noStrike">
                  <a:solidFill>
                    <a:srgbClr val="0000ff"/>
                  </a:solidFill>
                  <a:latin typeface="Arial"/>
                  <a:ea typeface="ＭＳ Ｐゴシック"/>
                </a:rPr>
                <a:t> </a:t>
              </a:r>
              <a:r>
                <a:rPr b="0" lang="en-US" sz="2400" spc="-1" strike="noStrike">
                  <a:solidFill>
                    <a:srgbClr val="0000ff"/>
                  </a:solidFill>
                  <a:latin typeface="Arial"/>
                  <a:ea typeface="ＭＳ Ｐゴシック"/>
                </a:rPr>
                <a:t>volume percent</a:t>
              </a:r>
              <a:endParaRPr b="0" lang="en-US" sz="2400" spc="-1" strike="noStrike">
                <a:latin typeface="Arial"/>
              </a:endParaRPr>
            </a:p>
          </p:txBody>
        </p:sp>
      </p:grpSp>
      <p:pic>
        <p:nvPicPr>
          <p:cNvPr id="627" name="" descr=""/>
          <p:cNvPicPr/>
          <p:nvPr/>
        </p:nvPicPr>
        <p:blipFill>
          <a:blip r:embed="rId1"/>
          <a:stretch/>
        </p:blipFill>
        <p:spPr>
          <a:xfrm>
            <a:off x="4914000" y="1648440"/>
            <a:ext cx="2968200" cy="756000"/>
          </a:xfrm>
          <a:prstGeom prst="rect">
            <a:avLst/>
          </a:prstGeom>
          <a:ln>
            <a:noFill/>
          </a:ln>
        </p:spPr>
      </p:pic>
      <p:pic>
        <p:nvPicPr>
          <p:cNvPr id="628" name="" descr=""/>
          <p:cNvPicPr/>
          <p:nvPr/>
        </p:nvPicPr>
        <p:blipFill>
          <a:blip r:embed="rId2"/>
          <a:stretch/>
        </p:blipFill>
        <p:spPr>
          <a:xfrm>
            <a:off x="5040000" y="2677320"/>
            <a:ext cx="3135960" cy="756000"/>
          </a:xfrm>
          <a:prstGeom prst="rect">
            <a:avLst/>
          </a:prstGeom>
          <a:ln>
            <a:noFill/>
          </a:ln>
        </p:spPr>
      </p:pic>
      <p:pic>
        <p:nvPicPr>
          <p:cNvPr id="629" name="" descr=""/>
          <p:cNvPicPr/>
          <p:nvPr/>
        </p:nvPicPr>
        <p:blipFill>
          <a:blip r:embed="rId3"/>
          <a:stretch/>
        </p:blipFill>
        <p:spPr>
          <a:xfrm>
            <a:off x="4914000" y="4178880"/>
            <a:ext cx="2968200" cy="756000"/>
          </a:xfrm>
          <a:prstGeom prst="rect">
            <a:avLst/>
          </a:prstGeom>
          <a:ln>
            <a:noFill/>
          </a:ln>
        </p:spPr>
      </p:pic>
    </p:spTree>
  </p:cSld>
  <p:timing>
    <p:tnLst>
      <p:par>
        <p:cTn id="96" dur="indefinite" restart="never" nodeType="tmRoot">
          <p:childTnLst>
            <p:seq>
              <p:cTn id="97" dur="indefinite" nodeType="mainSeq">
                <p:childTnLst>
                  <p:par>
                    <p:cTn id="98" nodeType="clickEffect" fill="hold">
                      <p:stCondLst>
                        <p:cond delay="indefinite"/>
                      </p:stCondLst>
                      <p:childTnLst>
                        <p:par>
                          <p:cTn id="99" nodeType="withEffect" fill="hold">
                            <p:stCondLst>
                              <p:cond delay="0"/>
                            </p:stCondLst>
                            <p:childTnLst>
                              <p:par>
                                <p:cTn id="100" nodeType="clickEffect" fill="hold" presetClass="entr" presetID="2" presetSubtype="4">
                                  <p:stCondLst>
                                    <p:cond delay="0"/>
                                  </p:stCondLst>
                                  <p:childTnLst>
                                    <p:set>
                                      <p:cBhvr>
                                        <p:cTn id="101" dur="1" fill="hold">
                                          <p:stCondLst>
                                            <p:cond delay="0"/>
                                          </p:stCondLst>
                                        </p:cTn>
                                        <p:tgtEl>
                                          <p:spTgt spid="621"/>
                                        </p:tgtEl>
                                        <p:attrNameLst>
                                          <p:attrName>style.visibility</p:attrName>
                                        </p:attrNameLst>
                                      </p:cBhvr>
                                      <p:to>
                                        <p:strVal val="visible"/>
                                      </p:to>
                                    </p:set>
                                    <p:anim calcmode="lin" valueType="num">
                                      <p:cBhvr additive="repl">
                                        <p:cTn id="102" dur="500" fill="hold"/>
                                        <p:tgtEl>
                                          <p:spTgt spid="621"/>
                                        </p:tgtEl>
                                        <p:attrNameLst>
                                          <p:attrName>ppt_x</p:attrName>
                                        </p:attrNameLst>
                                      </p:cBhvr>
                                      <p:tavLst>
                                        <p:tav tm="0">
                                          <p:val>
                                            <p:strVal val="#ppt_x"/>
                                          </p:val>
                                        </p:tav>
                                        <p:tav tm="100000">
                                          <p:val>
                                            <p:strVal val="#ppt_x"/>
                                          </p:val>
                                        </p:tav>
                                      </p:tavLst>
                                    </p:anim>
                                    <p:anim calcmode="lin" valueType="num">
                                      <p:cBhvr additive="repl">
                                        <p:cTn id="103" dur="500" fill="hold"/>
                                        <p:tgtEl>
                                          <p:spTgt spid="621"/>
                                        </p:tgtEl>
                                        <p:attrNameLst>
                                          <p:attrName>ppt_y</p:attrName>
                                        </p:attrNameLst>
                                      </p:cBhvr>
                                      <p:tavLst>
                                        <p:tav tm="0">
                                          <p:val>
                                            <p:strVal val="1+#ppt_h/2"/>
                                          </p:val>
                                        </p:tav>
                                        <p:tav tm="100000">
                                          <p:val>
                                            <p:strVal val="#ppt_y"/>
                                          </p:val>
                                        </p:tav>
                                      </p:tavLst>
                                    </p:anim>
                                  </p:childTnLst>
                                </p:cTn>
                              </p:par>
                            </p:childTnLst>
                          </p:cTn>
                        </p:par>
                      </p:childTnLst>
                    </p:cTn>
                  </p:par>
                  <p:par>
                    <p:cTn id="104" nodeType="clickEffect" fill="hold">
                      <p:stCondLst>
                        <p:cond delay="indefinite"/>
                      </p:stCondLst>
                      <p:childTnLst>
                        <p:par>
                          <p:cTn id="105" nodeType="withEffect" fill="hold">
                            <p:stCondLst>
                              <p:cond delay="0"/>
                            </p:stCondLst>
                            <p:childTnLst>
                              <p:par>
                                <p:cTn id="106" nodeType="clickEffect" fill="hold" presetClass="entr" presetID="2" presetSubtype="4">
                                  <p:stCondLst>
                                    <p:cond delay="0"/>
                                  </p:stCondLst>
                                  <p:childTnLst>
                                    <p:set>
                                      <p:cBhvr>
                                        <p:cTn id="107" dur="1" fill="hold">
                                          <p:stCondLst>
                                            <p:cond delay="0"/>
                                          </p:stCondLst>
                                        </p:cTn>
                                        <p:tgtEl>
                                          <p:spTgt spid="624"/>
                                        </p:tgtEl>
                                        <p:attrNameLst>
                                          <p:attrName>style.visibility</p:attrName>
                                        </p:attrNameLst>
                                      </p:cBhvr>
                                      <p:to>
                                        <p:strVal val="visible"/>
                                      </p:to>
                                    </p:set>
                                    <p:anim calcmode="lin" valueType="num">
                                      <p:cBhvr additive="repl">
                                        <p:cTn id="108" dur="500" fill="hold"/>
                                        <p:tgtEl>
                                          <p:spTgt spid="624"/>
                                        </p:tgtEl>
                                        <p:attrNameLst>
                                          <p:attrName>ppt_x</p:attrName>
                                        </p:attrNameLst>
                                      </p:cBhvr>
                                      <p:tavLst>
                                        <p:tav tm="0">
                                          <p:val>
                                            <p:strVal val="#ppt_x"/>
                                          </p:val>
                                        </p:tav>
                                        <p:tav tm="100000">
                                          <p:val>
                                            <p:strVal val="#ppt_x"/>
                                          </p:val>
                                        </p:tav>
                                      </p:tavLst>
                                    </p:anim>
                                    <p:anim calcmode="lin" valueType="num">
                                      <p:cBhvr additive="repl">
                                        <p:cTn id="109" dur="500" fill="hold"/>
                                        <p:tgtEl>
                                          <p:spTgt spid="6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TextShape 1"/>
          <p:cNvSpPr txBox="1"/>
          <p:nvPr/>
        </p:nvSpPr>
        <p:spPr>
          <a:xfrm>
            <a:off x="8456040" y="5294520"/>
            <a:ext cx="1301760" cy="293760"/>
          </a:xfrm>
          <a:prstGeom prst="rect">
            <a:avLst/>
          </a:prstGeom>
          <a:noFill/>
          <a:ln w="9360">
            <a:noFill/>
          </a:ln>
        </p:spPr>
        <p:txBody>
          <a:bodyPr/>
          <a:p>
            <a:pPr algn="ctr">
              <a:lnSpc>
                <a:spcPct val="100000"/>
              </a:lnSpc>
            </a:pPr>
            <a:fld id="{803CBC23-D674-4224-AF5E-3CE9D6D02F0B}"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631" name="CustomShape 2"/>
          <p:cNvSpPr/>
          <p:nvPr/>
        </p:nvSpPr>
        <p:spPr>
          <a:xfrm>
            <a:off x="839880" y="1134000"/>
            <a:ext cx="8651880" cy="1005120"/>
          </a:xfrm>
          <a:prstGeom prst="rect">
            <a:avLst/>
          </a:prstGeom>
          <a:noFill/>
          <a:ln>
            <a:noFill/>
          </a:ln>
        </p:spPr>
        <p:style>
          <a:lnRef idx="0"/>
          <a:fillRef idx="0"/>
          <a:effectRef idx="0"/>
          <a:fontRef idx="minor"/>
        </p:style>
        <p:txBody>
          <a:bodyPr lIns="0" rIns="0" tIns="0" bIns="0"/>
          <a:p>
            <a:pPr>
              <a:lnSpc>
                <a:spcPct val="100000"/>
              </a:lnSpc>
            </a:pPr>
            <a:r>
              <a:rPr b="0" lang="en-US" sz="22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are line defects,</a:t>
            </a:r>
            <a:endParaRPr b="0" lang="en-US" sz="2200" spc="-1" strike="noStrike">
              <a:latin typeface="Arial"/>
            </a:endParaRPr>
          </a:p>
          <a:p>
            <a:pPr>
              <a:lnSpc>
                <a:spcPct val="100000"/>
              </a:lnSpc>
            </a:pPr>
            <a:r>
              <a:rPr b="0" lang="en-US" sz="22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slip between crystal planes result when dislocations move,</a:t>
            </a:r>
            <a:endParaRPr b="0" lang="en-US" sz="2200" spc="-1" strike="noStrike">
              <a:latin typeface="Arial"/>
            </a:endParaRPr>
          </a:p>
          <a:p>
            <a:pPr>
              <a:lnSpc>
                <a:spcPct val="100000"/>
              </a:lnSpc>
            </a:pPr>
            <a:r>
              <a:rPr b="0" lang="en-US" sz="22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produce permanent (plastic) deformation.</a:t>
            </a:r>
            <a:endParaRPr b="0" lang="en-US" sz="2200" spc="-1" strike="noStrike">
              <a:latin typeface="Arial"/>
            </a:endParaRPr>
          </a:p>
        </p:txBody>
      </p:sp>
      <p:sp>
        <p:nvSpPr>
          <p:cNvPr id="632" name="CustomShape 3"/>
          <p:cNvSpPr/>
          <p:nvPr/>
        </p:nvSpPr>
        <p:spPr>
          <a:xfrm>
            <a:off x="587880" y="819000"/>
            <a:ext cx="4031640" cy="426240"/>
          </a:xfrm>
          <a:prstGeom prst="rect">
            <a:avLst/>
          </a:prstGeom>
          <a:noFill/>
          <a:ln>
            <a:noFill/>
          </a:ln>
        </p:spPr>
        <p:style>
          <a:lnRef idx="0"/>
          <a:fillRef idx="0"/>
          <a:effectRef idx="0"/>
          <a:fontRef idx="minor"/>
        </p:style>
        <p:txBody>
          <a:bodyPr lIns="0" rIns="0" tIns="0" bIns="0"/>
          <a:p>
            <a:pPr>
              <a:lnSpc>
                <a:spcPct val="100000"/>
              </a:lnSpc>
            </a:pPr>
            <a:r>
              <a:rPr b="0" lang="en-US" sz="2800" spc="-1" strike="noStrike">
                <a:solidFill>
                  <a:srgbClr val="3333cc"/>
                </a:solidFill>
                <a:latin typeface="Arial"/>
                <a:ea typeface="ＭＳ Ｐゴシック"/>
              </a:rPr>
              <a:t>Dislocations</a:t>
            </a:r>
            <a:r>
              <a:rPr b="0" lang="en-US" sz="2800" spc="-1" strike="noStrike">
                <a:solidFill>
                  <a:srgbClr val="000000"/>
                </a:solidFill>
                <a:latin typeface="Arial"/>
                <a:ea typeface="ＭＳ Ｐゴシック"/>
              </a:rPr>
              <a:t>:</a:t>
            </a:r>
            <a:endParaRPr b="0" lang="en-US" sz="2800" spc="-1" strike="noStrike">
              <a:latin typeface="Arial"/>
            </a:endParaRPr>
          </a:p>
        </p:txBody>
      </p:sp>
      <p:sp>
        <p:nvSpPr>
          <p:cNvPr id="633" name="CustomShape 4"/>
          <p:cNvSpPr/>
          <p:nvPr/>
        </p:nvSpPr>
        <p:spPr>
          <a:xfrm>
            <a:off x="587880" y="2292840"/>
            <a:ext cx="5123880" cy="36540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000000"/>
                </a:solidFill>
                <a:latin typeface="Arial"/>
                <a:ea typeface="ＭＳ Ｐゴシック"/>
              </a:rPr>
              <a:t>Schematic of Zinc (HCP):</a:t>
            </a:r>
            <a:endParaRPr b="0" lang="en-US" sz="2400" spc="-1" strike="noStrike">
              <a:latin typeface="Arial"/>
            </a:endParaRPr>
          </a:p>
        </p:txBody>
      </p:sp>
      <p:sp>
        <p:nvSpPr>
          <p:cNvPr id="634" name="CustomShape 5"/>
          <p:cNvSpPr/>
          <p:nvPr/>
        </p:nvSpPr>
        <p:spPr>
          <a:xfrm>
            <a:off x="882000" y="2603880"/>
            <a:ext cx="2779560" cy="424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2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before deformation</a:t>
            </a:r>
            <a:endParaRPr b="0" lang="en-US" sz="2200" spc="-1" strike="noStrike">
              <a:latin typeface="Arial"/>
            </a:endParaRPr>
          </a:p>
        </p:txBody>
      </p:sp>
      <p:sp>
        <p:nvSpPr>
          <p:cNvPr id="635" name="CustomShape 6"/>
          <p:cNvSpPr/>
          <p:nvPr/>
        </p:nvSpPr>
        <p:spPr>
          <a:xfrm>
            <a:off x="5187960" y="2603880"/>
            <a:ext cx="3249000" cy="424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2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after tensile elongation</a:t>
            </a:r>
            <a:endParaRPr b="0" lang="en-US" sz="2200" spc="-1" strike="noStrike">
              <a:latin typeface="Arial"/>
            </a:endParaRPr>
          </a:p>
        </p:txBody>
      </p:sp>
      <p:sp>
        <p:nvSpPr>
          <p:cNvPr id="636" name="Line 7"/>
          <p:cNvSpPr/>
          <p:nvPr/>
        </p:nvSpPr>
        <p:spPr>
          <a:xfrm flipH="1">
            <a:off x="6635520" y="3527640"/>
            <a:ext cx="504000" cy="378000"/>
          </a:xfrm>
          <a:prstGeom prst="line">
            <a:avLst/>
          </a:prstGeom>
          <a:ln w="9360">
            <a:solidFill>
              <a:schemeClr val="tx1"/>
            </a:solidFill>
            <a:round/>
            <a:tailEnd len="med" type="triangle" w="med"/>
          </a:ln>
        </p:spPr>
        <p:style>
          <a:lnRef idx="0"/>
          <a:fillRef idx="0"/>
          <a:effectRef idx="0"/>
          <a:fontRef idx="minor"/>
        </p:style>
      </p:sp>
      <p:sp>
        <p:nvSpPr>
          <p:cNvPr id="637" name="CustomShape 8"/>
          <p:cNvSpPr/>
          <p:nvPr/>
        </p:nvSpPr>
        <p:spPr>
          <a:xfrm>
            <a:off x="7299360" y="3338640"/>
            <a:ext cx="145044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slip steps</a:t>
            </a:r>
            <a:endParaRPr b="0" lang="en-US" sz="2400" spc="-1" strike="noStrike">
              <a:latin typeface="Arial"/>
            </a:endParaRPr>
          </a:p>
        </p:txBody>
      </p:sp>
      <p:sp>
        <p:nvSpPr>
          <p:cNvPr id="638" name="TextShape 9"/>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Line Defects</a:t>
            </a:r>
            <a:endParaRPr b="0" lang="en-US" sz="3600" spc="-1" strike="noStrike">
              <a:solidFill>
                <a:srgbClr val="000000"/>
              </a:solidFill>
              <a:latin typeface="Arial"/>
            </a:endParaRPr>
          </a:p>
        </p:txBody>
      </p:sp>
      <p:sp>
        <p:nvSpPr>
          <p:cNvPr id="639" name="CustomShape 10"/>
          <p:cNvSpPr/>
          <p:nvPr/>
        </p:nvSpPr>
        <p:spPr>
          <a:xfrm>
            <a:off x="2268000" y="3402000"/>
            <a:ext cx="405720" cy="1364760"/>
          </a:xfrm>
          <a:prstGeom prst="rect">
            <a:avLst/>
          </a:prstGeom>
          <a:noFill/>
          <a:ln>
            <a:noFill/>
          </a:ln>
        </p:spPr>
        <p:style>
          <a:lnRef idx="0"/>
          <a:fillRef idx="0"/>
          <a:effectRef idx="0"/>
          <a:fontRef idx="minor"/>
        </p:style>
      </p:sp>
      <p:sp>
        <p:nvSpPr>
          <p:cNvPr id="640" name="CustomShape 11"/>
          <p:cNvSpPr/>
          <p:nvPr/>
        </p:nvSpPr>
        <p:spPr>
          <a:xfrm>
            <a:off x="2281680" y="3412080"/>
            <a:ext cx="349560" cy="1322640"/>
          </a:xfrm>
          <a:custGeom>
            <a:avLst/>
            <a:gdLst/>
            <a:ahLst/>
            <a:rect l="l" t="t" r="r" b="b"/>
            <a:pathLst>
              <a:path w="200" h="1008">
                <a:moveTo>
                  <a:pt x="0" y="0"/>
                </a:moveTo>
                <a:lnTo>
                  <a:pt x="0" y="1008"/>
                </a:lnTo>
                <a:lnTo>
                  <a:pt x="200" y="1008"/>
                </a:lnTo>
                <a:lnTo>
                  <a:pt x="200" y="0"/>
                </a:lnTo>
                <a:lnTo>
                  <a:pt x="0" y="0"/>
                </a:lnTo>
                <a:close/>
              </a:path>
            </a:pathLst>
          </a:custGeom>
          <a:solidFill>
            <a:srgbClr val="ff6666"/>
          </a:solidFill>
          <a:ln w="19080">
            <a:solidFill>
              <a:srgbClr val="000000"/>
            </a:solidFill>
            <a:round/>
          </a:ln>
        </p:spPr>
        <p:style>
          <a:lnRef idx="0"/>
          <a:fillRef idx="0"/>
          <a:effectRef idx="0"/>
          <a:fontRef idx="minor"/>
        </p:style>
      </p:sp>
      <p:grpSp>
        <p:nvGrpSpPr>
          <p:cNvPr id="641" name="Group 12"/>
          <p:cNvGrpSpPr/>
          <p:nvPr/>
        </p:nvGrpSpPr>
        <p:grpSpPr>
          <a:xfrm>
            <a:off x="6243840" y="2960640"/>
            <a:ext cx="546120" cy="2117160"/>
            <a:chOff x="6243840" y="2960640"/>
            <a:chExt cx="546120" cy="2117160"/>
          </a:xfrm>
        </p:grpSpPr>
        <p:sp>
          <p:nvSpPr>
            <p:cNvPr id="642" name="CustomShape 13"/>
            <p:cNvSpPr/>
            <p:nvPr/>
          </p:nvSpPr>
          <p:spPr>
            <a:xfrm>
              <a:off x="6320880" y="3727440"/>
              <a:ext cx="342360" cy="403920"/>
            </a:xfrm>
            <a:custGeom>
              <a:avLst/>
              <a:gdLst/>
              <a:ahLst/>
              <a:rect l="l" t="t" r="r" b="b"/>
              <a:pathLst>
                <a:path w="196" h="308">
                  <a:moveTo>
                    <a:pt x="0" y="0"/>
                  </a:moveTo>
                  <a:lnTo>
                    <a:pt x="0" y="112"/>
                  </a:lnTo>
                  <a:lnTo>
                    <a:pt x="196" y="308"/>
                  </a:lnTo>
                  <a:lnTo>
                    <a:pt x="196" y="200"/>
                  </a:lnTo>
                  <a:lnTo>
                    <a:pt x="0" y="0"/>
                  </a:lnTo>
                  <a:close/>
                </a:path>
              </a:pathLst>
            </a:custGeom>
            <a:solidFill>
              <a:srgbClr val="ff6666"/>
            </a:solidFill>
            <a:ln w="19080">
              <a:solidFill>
                <a:schemeClr val="tx1"/>
              </a:solidFill>
              <a:round/>
            </a:ln>
          </p:spPr>
          <p:style>
            <a:lnRef idx="0"/>
            <a:fillRef idx="0"/>
            <a:effectRef idx="0"/>
            <a:fontRef idx="minor"/>
          </p:style>
        </p:sp>
        <p:sp>
          <p:nvSpPr>
            <p:cNvPr id="643" name="CustomShape 14"/>
            <p:cNvSpPr/>
            <p:nvPr/>
          </p:nvSpPr>
          <p:spPr>
            <a:xfrm rot="10800000">
              <a:off x="6433200" y="4095000"/>
              <a:ext cx="356760" cy="661320"/>
            </a:xfrm>
            <a:custGeom>
              <a:avLst/>
              <a:gdLst/>
              <a:ahLst/>
              <a:rect l="l" t="t" r="r" b="b"/>
              <a:pathLst>
                <a:path w="204" h="504">
                  <a:moveTo>
                    <a:pt x="4" y="0"/>
                  </a:moveTo>
                  <a:lnTo>
                    <a:pt x="204" y="0"/>
                  </a:lnTo>
                  <a:lnTo>
                    <a:pt x="204" y="504"/>
                  </a:lnTo>
                  <a:lnTo>
                    <a:pt x="0" y="300"/>
                  </a:lnTo>
                  <a:lnTo>
                    <a:pt x="4" y="0"/>
                  </a:lnTo>
                  <a:close/>
                </a:path>
              </a:pathLst>
            </a:custGeom>
            <a:solidFill>
              <a:srgbClr val="ff6666"/>
            </a:solidFill>
            <a:ln w="19080">
              <a:solidFill>
                <a:schemeClr val="tx1"/>
              </a:solidFill>
              <a:round/>
            </a:ln>
          </p:spPr>
          <p:style>
            <a:lnRef idx="0"/>
            <a:fillRef idx="0"/>
            <a:effectRef idx="0"/>
            <a:fontRef idx="minor"/>
          </p:style>
        </p:sp>
        <p:sp>
          <p:nvSpPr>
            <p:cNvPr id="644" name="CustomShape 15"/>
            <p:cNvSpPr/>
            <p:nvPr/>
          </p:nvSpPr>
          <p:spPr>
            <a:xfrm>
              <a:off x="6243840" y="3281040"/>
              <a:ext cx="356760" cy="661320"/>
            </a:xfrm>
            <a:custGeom>
              <a:avLst/>
              <a:gdLst/>
              <a:ahLst/>
              <a:rect l="l" t="t" r="r" b="b"/>
              <a:pathLst>
                <a:path w="204" h="504">
                  <a:moveTo>
                    <a:pt x="4" y="0"/>
                  </a:moveTo>
                  <a:lnTo>
                    <a:pt x="204" y="0"/>
                  </a:lnTo>
                  <a:lnTo>
                    <a:pt x="204" y="504"/>
                  </a:lnTo>
                  <a:lnTo>
                    <a:pt x="0" y="300"/>
                  </a:lnTo>
                  <a:lnTo>
                    <a:pt x="4" y="0"/>
                  </a:lnTo>
                  <a:close/>
                </a:path>
              </a:pathLst>
            </a:custGeom>
            <a:solidFill>
              <a:srgbClr val="ff6666"/>
            </a:solidFill>
            <a:ln w="19080">
              <a:solidFill>
                <a:schemeClr val="tx1"/>
              </a:solidFill>
              <a:round/>
            </a:ln>
          </p:spPr>
          <p:style>
            <a:lnRef idx="0"/>
            <a:fillRef idx="0"/>
            <a:effectRef idx="0"/>
            <a:fontRef idx="minor"/>
          </p:style>
        </p:sp>
        <p:sp>
          <p:nvSpPr>
            <p:cNvPr id="645" name="Line 16"/>
            <p:cNvSpPr/>
            <p:nvPr/>
          </p:nvSpPr>
          <p:spPr>
            <a:xfrm>
              <a:off x="6617880" y="4749480"/>
              <a:ext cx="360" cy="328320"/>
            </a:xfrm>
            <a:prstGeom prst="line">
              <a:avLst/>
            </a:prstGeom>
            <a:ln w="38160">
              <a:solidFill>
                <a:schemeClr val="tx1"/>
              </a:solidFill>
              <a:round/>
              <a:tailEnd len="med" type="triangle" w="med"/>
            </a:ln>
          </p:spPr>
          <p:style>
            <a:lnRef idx="0"/>
            <a:fillRef idx="0"/>
            <a:effectRef idx="0"/>
            <a:fontRef idx="minor"/>
          </p:style>
        </p:sp>
        <p:sp>
          <p:nvSpPr>
            <p:cNvPr id="646" name="Line 17"/>
            <p:cNvSpPr/>
            <p:nvPr/>
          </p:nvSpPr>
          <p:spPr>
            <a:xfrm flipV="1">
              <a:off x="6430680" y="2960640"/>
              <a:ext cx="360" cy="327960"/>
            </a:xfrm>
            <a:prstGeom prst="line">
              <a:avLst/>
            </a:prstGeom>
            <a:ln w="38160">
              <a:solidFill>
                <a:schemeClr val="tx1"/>
              </a:solidFill>
              <a:round/>
              <a:tailEnd len="med" type="triangle" w="med"/>
            </a:ln>
          </p:spPr>
          <p:style>
            <a:lnRef idx="0"/>
            <a:fillRef idx="0"/>
            <a:effectRef idx="0"/>
            <a:fontRef idx="minor"/>
          </p:style>
        </p:sp>
        <p:sp>
          <p:nvSpPr>
            <p:cNvPr id="647" name="CustomShape 18"/>
            <p:cNvSpPr/>
            <p:nvPr/>
          </p:nvSpPr>
          <p:spPr>
            <a:xfrm>
              <a:off x="6369480" y="3905640"/>
              <a:ext cx="342720" cy="403920"/>
            </a:xfrm>
            <a:custGeom>
              <a:avLst/>
              <a:gdLst/>
              <a:ahLst/>
              <a:rect l="l" t="t" r="r" b="b"/>
              <a:pathLst>
                <a:path w="196" h="308">
                  <a:moveTo>
                    <a:pt x="0" y="0"/>
                  </a:moveTo>
                  <a:lnTo>
                    <a:pt x="0" y="112"/>
                  </a:lnTo>
                  <a:lnTo>
                    <a:pt x="196" y="308"/>
                  </a:lnTo>
                  <a:lnTo>
                    <a:pt x="196" y="200"/>
                  </a:lnTo>
                  <a:lnTo>
                    <a:pt x="0" y="0"/>
                  </a:lnTo>
                  <a:close/>
                </a:path>
              </a:pathLst>
            </a:custGeom>
            <a:solidFill>
              <a:srgbClr val="ff6666"/>
            </a:solidFill>
            <a:ln w="19080">
              <a:solidFill>
                <a:schemeClr val="tx1"/>
              </a:solidFill>
              <a:round/>
            </a:ln>
          </p:spPr>
          <p:style>
            <a:lnRef idx="0"/>
            <a:fillRef idx="0"/>
            <a:effectRef idx="0"/>
            <a:fontRef idx="minor"/>
          </p:style>
        </p:sp>
      </p:grpSp>
    </p:spTree>
  </p:cSld>
  <p:timing>
    <p:tnLst>
      <p:par>
        <p:cTn id="110" dur="indefinite" restart="never" nodeType="tmRoot">
          <p:childTnLst>
            <p:seq>
              <p:cTn id="111"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TextShape 1"/>
          <p:cNvSpPr txBox="1"/>
          <p:nvPr/>
        </p:nvSpPr>
        <p:spPr>
          <a:xfrm>
            <a:off x="8456040" y="5294520"/>
            <a:ext cx="1301760" cy="293760"/>
          </a:xfrm>
          <a:prstGeom prst="rect">
            <a:avLst/>
          </a:prstGeom>
          <a:noFill/>
          <a:ln w="9360">
            <a:noFill/>
          </a:ln>
        </p:spPr>
        <p:txBody>
          <a:bodyPr/>
          <a:p>
            <a:pPr algn="ctr">
              <a:lnSpc>
                <a:spcPct val="100000"/>
              </a:lnSpc>
            </a:pPr>
            <a:fld id="{F34C95CD-DFD0-48FB-BE4B-693549FCCE9C}"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649" name="TextShape 2"/>
          <p:cNvSpPr txBox="1"/>
          <p:nvPr/>
        </p:nvSpPr>
        <p:spPr>
          <a:xfrm>
            <a:off x="419760" y="314640"/>
            <a:ext cx="9239400" cy="566640"/>
          </a:xfrm>
          <a:prstGeom prst="rect">
            <a:avLst/>
          </a:prstGeom>
          <a:noFill/>
          <a:ln>
            <a:noFill/>
          </a:ln>
        </p:spPr>
        <p:txBody>
          <a:bodyPr anchor="ctr"/>
          <a:p>
            <a:pPr algn="ctr">
              <a:lnSpc>
                <a:spcPct val="100000"/>
              </a:lnSpc>
            </a:pPr>
            <a:r>
              <a:rPr b="0" lang="en-US" sz="4000" spc="-1" strike="noStrike">
                <a:solidFill>
                  <a:srgbClr val="990000"/>
                </a:solidFill>
                <a:latin typeface="Arial"/>
                <a:ea typeface="ＭＳ Ｐゴシック"/>
              </a:rPr>
              <a:t>Imperfections in Solids</a:t>
            </a:r>
            <a:endParaRPr b="0" lang="en-US" sz="4000" spc="-1" strike="noStrike">
              <a:solidFill>
                <a:srgbClr val="000000"/>
              </a:solidFill>
              <a:latin typeface="Arial"/>
            </a:endParaRPr>
          </a:p>
        </p:txBody>
      </p:sp>
      <p:sp>
        <p:nvSpPr>
          <p:cNvPr id="650" name="TextShape 3"/>
          <p:cNvSpPr txBox="1"/>
          <p:nvPr/>
        </p:nvSpPr>
        <p:spPr>
          <a:xfrm>
            <a:off x="722520" y="1338480"/>
            <a:ext cx="8567640" cy="3401640"/>
          </a:xfrm>
          <a:prstGeom prst="rect">
            <a:avLst/>
          </a:prstGeom>
          <a:noFill/>
          <a:ln>
            <a:noFill/>
          </a:ln>
        </p:spPr>
        <p:txBody>
          <a:bodyPr/>
          <a:p>
            <a:pPr marL="343080" indent="-342720">
              <a:lnSpc>
                <a:spcPct val="90000"/>
              </a:lnSpc>
              <a:spcBef>
                <a:spcPts val="479"/>
              </a:spcBef>
            </a:pPr>
            <a:r>
              <a:rPr b="0" lang="en-US" sz="2400" spc="-1" strike="noStrike">
                <a:solidFill>
                  <a:srgbClr val="000000"/>
                </a:solidFill>
                <a:latin typeface="Arial"/>
                <a:ea typeface="ＭＳ Ｐゴシック"/>
              </a:rPr>
              <a:t>Linear Defects (</a:t>
            </a:r>
            <a:r>
              <a:rPr b="0" lang="en-US" sz="2400" spc="-1" strike="noStrike">
                <a:solidFill>
                  <a:srgbClr val="3333cc"/>
                </a:solidFill>
                <a:latin typeface="Arial"/>
                <a:ea typeface="ＭＳ Ｐゴシック"/>
              </a:rPr>
              <a:t>Dislocations</a:t>
            </a:r>
            <a:r>
              <a:rPr b="0" lang="en-US" sz="2400" spc="-1" strike="noStrike">
                <a:solidFill>
                  <a:srgbClr val="000000"/>
                </a:solidFill>
                <a:latin typeface="Arial"/>
                <a:ea typeface="ＭＳ Ｐゴシック"/>
              </a:rPr>
              <a:t>)</a:t>
            </a:r>
            <a:endParaRPr b="0" lang="en-US" sz="2400" spc="-1" strike="noStrike">
              <a:solidFill>
                <a:srgbClr val="000000"/>
              </a:solidFill>
              <a:latin typeface="Arial"/>
            </a:endParaRPr>
          </a:p>
          <a:p>
            <a:pPr lvl="1" marL="743040" indent="-285480">
              <a:lnSpc>
                <a:spcPct val="90000"/>
              </a:lnSpc>
              <a:spcBef>
                <a:spcPts val="400"/>
              </a:spcBef>
              <a:buClr>
                <a:srgbClr val="000000"/>
              </a:buClr>
              <a:buFont typeface="Symbol" charset="2"/>
              <a:buChar char=""/>
            </a:pPr>
            <a:r>
              <a:rPr b="0" lang="en-US" sz="2000" spc="-1" strike="noStrike">
                <a:solidFill>
                  <a:srgbClr val="000000"/>
                </a:solidFill>
                <a:latin typeface="Arial"/>
                <a:ea typeface="ＭＳ Ｐゴシック"/>
              </a:rPr>
              <a:t>Are one-dimensional defects around which atoms are misaligned</a:t>
            </a:r>
            <a:endParaRPr b="0" lang="en-US" sz="2000" spc="-1" strike="noStrike">
              <a:solidFill>
                <a:srgbClr val="000000"/>
              </a:solidFill>
              <a:latin typeface="Arial"/>
            </a:endParaRPr>
          </a:p>
          <a:p>
            <a:pPr marL="343080" indent="-342720">
              <a:lnSpc>
                <a:spcPct val="90000"/>
              </a:lnSpc>
              <a:spcBef>
                <a:spcPts val="479"/>
              </a:spcBef>
              <a:buClr>
                <a:srgbClr val="3333cc"/>
              </a:buClr>
              <a:buFont typeface="Symbol" charset="2"/>
              <a:buChar char=""/>
            </a:pPr>
            <a:r>
              <a:rPr b="0" lang="en-US" sz="2400" spc="-1" strike="noStrike">
                <a:solidFill>
                  <a:srgbClr val="3333cc"/>
                </a:solidFill>
                <a:latin typeface="Arial"/>
                <a:ea typeface="ＭＳ Ｐゴシック"/>
              </a:rPr>
              <a:t>Edge dislocation:</a:t>
            </a:r>
            <a:r>
              <a:rPr b="0" lang="en-US" sz="2400" spc="-1" strike="noStrike">
                <a:solidFill>
                  <a:srgbClr val="000000"/>
                </a:solidFill>
                <a:latin typeface="Arial"/>
                <a:ea typeface="ＭＳ Ｐゴシック"/>
              </a:rPr>
              <a:t>	</a:t>
            </a:r>
            <a:endParaRPr b="0" lang="en-US" sz="2400" spc="-1" strike="noStrike">
              <a:solidFill>
                <a:srgbClr val="000000"/>
              </a:solidFill>
              <a:latin typeface="Arial"/>
            </a:endParaRPr>
          </a:p>
          <a:p>
            <a:pPr lvl="1" marL="743040" indent="-285480">
              <a:lnSpc>
                <a:spcPct val="90000"/>
              </a:lnSpc>
              <a:spcBef>
                <a:spcPts val="400"/>
              </a:spcBef>
              <a:buClr>
                <a:srgbClr val="000000"/>
              </a:buClr>
              <a:buFont typeface="Symbol" charset="2"/>
              <a:buChar char=""/>
            </a:pPr>
            <a:r>
              <a:rPr b="0" lang="en-US" sz="2000" spc="-1" strike="noStrike">
                <a:solidFill>
                  <a:srgbClr val="000000"/>
                </a:solidFill>
                <a:latin typeface="Arial"/>
                <a:ea typeface="ＭＳ Ｐゴシック"/>
              </a:rPr>
              <a:t>extra half-plane of atoms inserted in a crystal structure</a:t>
            </a:r>
            <a:endParaRPr b="0" lang="en-US" sz="2000" spc="-1" strike="noStrike">
              <a:solidFill>
                <a:srgbClr val="000000"/>
              </a:solidFill>
              <a:latin typeface="Arial"/>
            </a:endParaRPr>
          </a:p>
          <a:p>
            <a:pPr lvl="1" marL="743040" indent="-285480">
              <a:lnSpc>
                <a:spcPct val="90000"/>
              </a:lnSpc>
              <a:spcBef>
                <a:spcPts val="400"/>
              </a:spcBef>
              <a:buClr>
                <a:srgbClr val="000000"/>
              </a:buClr>
              <a:buFont typeface="Symbol" charset="2"/>
              <a:buChar char=""/>
            </a:pPr>
            <a:r>
              <a:rPr b="1" lang="en-US" sz="2000" spc="-1" strike="noStrike">
                <a:solidFill>
                  <a:srgbClr val="000000"/>
                </a:solidFill>
                <a:latin typeface="Arial"/>
                <a:ea typeface="ＭＳ Ｐゴシック"/>
              </a:rPr>
              <a:t>b</a:t>
            </a:r>
            <a:r>
              <a:rPr b="0" lang="en-US" sz="2000" spc="-1" strike="noStrike">
                <a:solidFill>
                  <a:srgbClr val="000000"/>
                </a:solidFill>
                <a:latin typeface="Arial"/>
                <a:ea typeface="ＭＳ Ｐゴシック"/>
              </a:rPr>
              <a:t> </a:t>
            </a:r>
            <a:r>
              <a:rPr b="0" lang="en-US" sz="2000" spc="-1" strike="noStrike">
                <a:solidFill>
                  <a:srgbClr val="000000"/>
                </a:solidFill>
                <a:latin typeface="Symbol"/>
                <a:ea typeface="ＭＳ Ｐゴシック"/>
              </a:rPr>
              <a:t></a:t>
            </a:r>
            <a:r>
              <a:rPr b="0" lang="en-US" sz="2000" spc="-1" strike="noStrike">
                <a:solidFill>
                  <a:srgbClr val="000000"/>
                </a:solidFill>
                <a:latin typeface="Arial"/>
                <a:ea typeface="ＭＳ Ｐゴシック"/>
              </a:rPr>
              <a:t> to dislocation line</a:t>
            </a:r>
            <a:endParaRPr b="0" lang="en-US" sz="2000" spc="-1" strike="noStrike">
              <a:solidFill>
                <a:srgbClr val="000000"/>
              </a:solidFill>
              <a:latin typeface="Arial"/>
            </a:endParaRPr>
          </a:p>
          <a:p>
            <a:pPr marL="343080" indent="-342720">
              <a:lnSpc>
                <a:spcPct val="90000"/>
              </a:lnSpc>
              <a:spcBef>
                <a:spcPts val="479"/>
              </a:spcBef>
              <a:buClr>
                <a:srgbClr val="3333cc"/>
              </a:buClr>
              <a:buFont typeface="Symbol" charset="2"/>
              <a:buChar char=""/>
            </a:pPr>
            <a:r>
              <a:rPr b="0" lang="en-US" sz="2400" spc="-1" strike="noStrike">
                <a:solidFill>
                  <a:srgbClr val="3333cc"/>
                </a:solidFill>
                <a:latin typeface="Arial"/>
                <a:ea typeface="ＭＳ Ｐゴシック"/>
              </a:rPr>
              <a:t>Screw dislocation:</a:t>
            </a:r>
            <a:r>
              <a:rPr b="0" lang="en-US" sz="2400" spc="-1" strike="noStrike">
                <a:solidFill>
                  <a:srgbClr val="000000"/>
                </a:solidFill>
                <a:latin typeface="Arial"/>
                <a:ea typeface="ＭＳ Ｐゴシック"/>
              </a:rPr>
              <a:t>	</a:t>
            </a:r>
            <a:endParaRPr b="0" lang="en-US" sz="2400" spc="-1" strike="noStrike">
              <a:solidFill>
                <a:srgbClr val="000000"/>
              </a:solidFill>
              <a:latin typeface="Arial"/>
            </a:endParaRPr>
          </a:p>
          <a:p>
            <a:pPr lvl="1" marL="743040" indent="-285480">
              <a:lnSpc>
                <a:spcPct val="90000"/>
              </a:lnSpc>
              <a:spcBef>
                <a:spcPts val="400"/>
              </a:spcBef>
              <a:buClr>
                <a:srgbClr val="000000"/>
              </a:buClr>
              <a:buFont typeface="Symbol" charset="2"/>
              <a:buChar char=""/>
            </a:pPr>
            <a:r>
              <a:rPr b="0" lang="en-US" sz="2000" spc="-1" strike="noStrike">
                <a:solidFill>
                  <a:srgbClr val="000000"/>
                </a:solidFill>
                <a:latin typeface="Arial"/>
                <a:ea typeface="ＭＳ Ｐゴシック"/>
              </a:rPr>
              <a:t>spiral planar ramp resulting from shear deformation</a:t>
            </a:r>
            <a:endParaRPr b="0" lang="en-US" sz="2000" spc="-1" strike="noStrike">
              <a:solidFill>
                <a:srgbClr val="000000"/>
              </a:solidFill>
              <a:latin typeface="Arial"/>
            </a:endParaRPr>
          </a:p>
          <a:p>
            <a:pPr lvl="1" marL="743040" indent="-285480">
              <a:lnSpc>
                <a:spcPct val="90000"/>
              </a:lnSpc>
              <a:spcBef>
                <a:spcPts val="400"/>
              </a:spcBef>
              <a:buClr>
                <a:srgbClr val="000000"/>
              </a:buClr>
              <a:buFont typeface="Symbol" charset="2"/>
              <a:buChar char=""/>
            </a:pPr>
            <a:r>
              <a:rPr b="1" lang="en-US" sz="2000" spc="-1" strike="noStrike">
                <a:solidFill>
                  <a:srgbClr val="000000"/>
                </a:solidFill>
                <a:latin typeface="Arial"/>
                <a:ea typeface="ＭＳ Ｐゴシック"/>
              </a:rPr>
              <a:t>b</a:t>
            </a:r>
            <a:r>
              <a:rPr b="0" lang="en-US" sz="2000" spc="-1" strike="noStrike">
                <a:solidFill>
                  <a:srgbClr val="000000"/>
                </a:solidFill>
                <a:latin typeface="Arial"/>
                <a:ea typeface="ＭＳ Ｐゴシック"/>
              </a:rPr>
              <a:t> </a:t>
            </a:r>
            <a:r>
              <a:rPr b="0" lang="en-US" sz="2000" spc="-1" strike="noStrike">
                <a:solidFill>
                  <a:srgbClr val="000000"/>
                </a:solidFill>
                <a:latin typeface="Symbol"/>
                <a:ea typeface="ＭＳ Ｐゴシック"/>
              </a:rPr>
              <a:t></a:t>
            </a:r>
            <a:r>
              <a:rPr b="0" lang="en-US" sz="2000" spc="-1" strike="noStrike">
                <a:solidFill>
                  <a:srgbClr val="000000"/>
                </a:solidFill>
                <a:latin typeface="Arial"/>
                <a:ea typeface="ＭＳ Ｐゴシック"/>
              </a:rPr>
              <a:t> to dislocation line</a:t>
            </a:r>
            <a:endParaRPr b="0" lang="en-US" sz="2000" spc="-1" strike="noStrike">
              <a:solidFill>
                <a:srgbClr val="000000"/>
              </a:solidFill>
              <a:latin typeface="Arial"/>
            </a:endParaRPr>
          </a:p>
        </p:txBody>
      </p:sp>
      <p:sp>
        <p:nvSpPr>
          <p:cNvPr id="651" name="CustomShape 4"/>
          <p:cNvSpPr/>
          <p:nvPr/>
        </p:nvSpPr>
        <p:spPr>
          <a:xfrm>
            <a:off x="1181160" y="4055400"/>
            <a:ext cx="7718760" cy="3945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3333cc"/>
                </a:solidFill>
                <a:latin typeface="Arial"/>
                <a:ea typeface="ＭＳ Ｐゴシック"/>
              </a:rPr>
              <a:t>Burger’s vector, </a:t>
            </a:r>
            <a:r>
              <a:rPr b="1" lang="en-US" sz="2000" spc="-1" strike="noStrike">
                <a:solidFill>
                  <a:srgbClr val="3333cc"/>
                </a:solidFill>
                <a:latin typeface="Arial"/>
                <a:ea typeface="ＭＳ Ｐゴシック"/>
              </a:rPr>
              <a:t>b</a:t>
            </a:r>
            <a:r>
              <a:rPr b="0" lang="en-US" sz="2000" spc="-1" strike="noStrike">
                <a:solidFill>
                  <a:srgbClr val="3333cc"/>
                </a:solidFill>
                <a:latin typeface="Arial"/>
                <a:ea typeface="ＭＳ Ｐゴシック"/>
              </a:rPr>
              <a:t>:</a:t>
            </a:r>
            <a:r>
              <a:rPr b="0" lang="en-US" sz="2000" spc="-1" strike="noStrike">
                <a:solidFill>
                  <a:srgbClr val="000000"/>
                </a:solidFill>
                <a:latin typeface="Arial"/>
                <a:ea typeface="ＭＳ Ｐゴシック"/>
              </a:rPr>
              <a:t> measure of lattice distortion</a:t>
            </a:r>
            <a:endParaRPr b="0" lang="en-US" sz="2000" spc="-1" strike="noStrike">
              <a:latin typeface="Arial"/>
            </a:endParaRPr>
          </a:p>
        </p:txBody>
      </p:sp>
    </p:spTree>
  </p:cSld>
  <p:timing>
    <p:tnLst>
      <p:par>
        <p:cTn id="112" dur="indefinite" restart="never" nodeType="tmRoot">
          <p:childTnLst>
            <p:seq>
              <p:cTn id="113"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TextShape 1"/>
          <p:cNvSpPr txBox="1"/>
          <p:nvPr/>
        </p:nvSpPr>
        <p:spPr>
          <a:xfrm>
            <a:off x="8456040" y="5294520"/>
            <a:ext cx="1301760" cy="293760"/>
          </a:xfrm>
          <a:prstGeom prst="rect">
            <a:avLst/>
          </a:prstGeom>
          <a:noFill/>
          <a:ln w="9360">
            <a:noFill/>
          </a:ln>
        </p:spPr>
        <p:txBody>
          <a:bodyPr/>
          <a:p>
            <a:pPr algn="ctr">
              <a:lnSpc>
                <a:spcPct val="100000"/>
              </a:lnSpc>
            </a:pPr>
            <a:fld id="{947501E0-CEE5-448E-9635-8599950E0316}"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653" name="TextShape 2"/>
          <p:cNvSpPr txBox="1"/>
          <p:nvPr/>
        </p:nvSpPr>
        <p:spPr>
          <a:xfrm>
            <a:off x="419760" y="314640"/>
            <a:ext cx="9239400" cy="566640"/>
          </a:xfrm>
          <a:prstGeom prst="rect">
            <a:avLst/>
          </a:prstGeom>
          <a:noFill/>
          <a:ln>
            <a:noFill/>
          </a:ln>
        </p:spPr>
        <p:txBody>
          <a:bodyPr anchor="ctr"/>
          <a:p>
            <a:pPr algn="ctr">
              <a:lnSpc>
                <a:spcPct val="100000"/>
              </a:lnSpc>
            </a:pPr>
            <a:r>
              <a:rPr b="0" lang="en-US" sz="4000" spc="-1" strike="noStrike">
                <a:solidFill>
                  <a:srgbClr val="990000"/>
                </a:solidFill>
                <a:latin typeface="Arial"/>
                <a:ea typeface="ＭＳ Ｐゴシック"/>
              </a:rPr>
              <a:t>Imperfections in Solids</a:t>
            </a:r>
            <a:endParaRPr b="0" lang="en-US" sz="4000" spc="-1" strike="noStrike">
              <a:solidFill>
                <a:srgbClr val="000000"/>
              </a:solidFill>
              <a:latin typeface="Arial"/>
            </a:endParaRPr>
          </a:p>
        </p:txBody>
      </p:sp>
      <p:sp>
        <p:nvSpPr>
          <p:cNvPr id="654" name="TextShape 3"/>
          <p:cNvSpPr txBox="1"/>
          <p:nvPr/>
        </p:nvSpPr>
        <p:spPr>
          <a:xfrm>
            <a:off x="722520" y="1099440"/>
            <a:ext cx="8567640" cy="3401640"/>
          </a:xfrm>
          <a:prstGeom prst="rect">
            <a:avLst/>
          </a:prstGeom>
          <a:noFill/>
          <a:ln>
            <a:noFill/>
          </a:ln>
        </p:spPr>
        <p:txBody>
          <a:bodyPr/>
          <a:p>
            <a:pPr marL="343080" indent="-342720">
              <a:lnSpc>
                <a:spcPct val="100000"/>
              </a:lnSpc>
              <a:spcBef>
                <a:spcPts val="561"/>
              </a:spcBef>
            </a:pPr>
            <a:r>
              <a:rPr b="0" lang="en-US" sz="2800" spc="-1" strike="noStrike">
                <a:solidFill>
                  <a:srgbClr val="3333cc"/>
                </a:solidFill>
                <a:latin typeface="Arial"/>
                <a:ea typeface="ＭＳ Ｐゴシック"/>
              </a:rPr>
              <a:t>Edge Dislocation</a:t>
            </a:r>
            <a:endParaRPr b="0" lang="en-US" sz="2800" spc="-1" strike="noStrike">
              <a:solidFill>
                <a:srgbClr val="000000"/>
              </a:solidFill>
              <a:latin typeface="Arial"/>
            </a:endParaRPr>
          </a:p>
        </p:txBody>
      </p:sp>
      <p:pic>
        <p:nvPicPr>
          <p:cNvPr id="655" name="" descr=""/>
          <p:cNvPicPr/>
          <p:nvPr/>
        </p:nvPicPr>
        <p:blipFill>
          <a:blip r:embed="rId1"/>
          <a:stretch/>
        </p:blipFill>
        <p:spPr>
          <a:xfrm>
            <a:off x="2561760" y="1354320"/>
            <a:ext cx="6202080" cy="3475440"/>
          </a:xfrm>
          <a:prstGeom prst="rect">
            <a:avLst/>
          </a:prstGeom>
          <a:ln>
            <a:noFill/>
          </a:ln>
        </p:spPr>
      </p:pic>
    </p:spTree>
  </p:cSld>
  <p:timing>
    <p:tnLst>
      <p:par>
        <p:cTn id="114" dur="indefinite" restart="never" nodeType="tmRoot">
          <p:childTnLst>
            <p:seq>
              <p:cTn id="115"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TextShape 1"/>
          <p:cNvSpPr txBox="1"/>
          <p:nvPr/>
        </p:nvSpPr>
        <p:spPr>
          <a:xfrm>
            <a:off x="8456040" y="5294520"/>
            <a:ext cx="1301760" cy="293760"/>
          </a:xfrm>
          <a:prstGeom prst="rect">
            <a:avLst/>
          </a:prstGeom>
          <a:noFill/>
          <a:ln w="9360">
            <a:noFill/>
          </a:ln>
        </p:spPr>
        <p:txBody>
          <a:bodyPr/>
          <a:p>
            <a:pPr algn="ctr">
              <a:lnSpc>
                <a:spcPct val="100000"/>
              </a:lnSpc>
            </a:pPr>
            <a:fld id="{D8FD9296-54EC-48E9-AD9B-BBDE3468EE0E}"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657" name="CustomShape 2"/>
          <p:cNvSpPr/>
          <p:nvPr/>
        </p:nvSpPr>
        <p:spPr>
          <a:xfrm>
            <a:off x="587880" y="871200"/>
            <a:ext cx="8987400" cy="146268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Dislocation motion requires the successive bumping</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of a half plane of atoms (from left to right here).</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Bonds across the slipping planes are broken and</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remade in succession.</a:t>
            </a:r>
            <a:endParaRPr b="0" lang="en-US" sz="2400" spc="-1" strike="noStrike">
              <a:latin typeface="Arial"/>
            </a:endParaRPr>
          </a:p>
        </p:txBody>
      </p:sp>
      <p:sp>
        <p:nvSpPr>
          <p:cNvPr id="658" name="CustomShape 3"/>
          <p:cNvSpPr/>
          <p:nvPr/>
        </p:nvSpPr>
        <p:spPr>
          <a:xfrm>
            <a:off x="6303240" y="3194280"/>
            <a:ext cx="2526480" cy="1186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ＭＳ Ｐゴシック"/>
              </a:rPr>
              <a:t>Atomic view of edge</a:t>
            </a:r>
            <a:endParaRPr b="0" lang="en-US" sz="1800" spc="-1" strike="noStrike">
              <a:latin typeface="Arial"/>
            </a:endParaRPr>
          </a:p>
          <a:p>
            <a:pPr>
              <a:lnSpc>
                <a:spcPct val="100000"/>
              </a:lnSpc>
            </a:pPr>
            <a:r>
              <a:rPr b="0" lang="en-US" sz="1800" spc="-1" strike="noStrike">
                <a:solidFill>
                  <a:srgbClr val="000000"/>
                </a:solidFill>
                <a:latin typeface="Arial"/>
                <a:ea typeface="ＭＳ Ｐゴシック"/>
              </a:rPr>
              <a:t>dislocation motion from</a:t>
            </a:r>
            <a:endParaRPr b="0" lang="en-US" sz="1800" spc="-1" strike="noStrike">
              <a:latin typeface="Arial"/>
            </a:endParaRPr>
          </a:p>
          <a:p>
            <a:pPr>
              <a:lnSpc>
                <a:spcPct val="100000"/>
              </a:lnSpc>
            </a:pPr>
            <a:r>
              <a:rPr b="0" lang="en-US" sz="1800" spc="-1" strike="noStrike">
                <a:solidFill>
                  <a:srgbClr val="000000"/>
                </a:solidFill>
                <a:latin typeface="Arial"/>
                <a:ea typeface="ＭＳ Ｐゴシック"/>
              </a:rPr>
              <a:t>left to right as a crystal</a:t>
            </a:r>
            <a:endParaRPr b="0" lang="en-US" sz="1800" spc="-1" strike="noStrike">
              <a:latin typeface="Arial"/>
            </a:endParaRPr>
          </a:p>
          <a:p>
            <a:pPr>
              <a:lnSpc>
                <a:spcPct val="100000"/>
              </a:lnSpc>
            </a:pPr>
            <a:r>
              <a:rPr b="0" lang="en-US" sz="1800" spc="-1" strike="noStrike">
                <a:solidFill>
                  <a:srgbClr val="000000"/>
                </a:solidFill>
                <a:latin typeface="Arial"/>
                <a:ea typeface="ＭＳ Ｐゴシック"/>
              </a:rPr>
              <a:t>is sheared.</a:t>
            </a:r>
            <a:endParaRPr b="0" lang="en-US" sz="1800" spc="-1" strike="noStrike">
              <a:latin typeface="Arial"/>
            </a:endParaRPr>
          </a:p>
        </p:txBody>
      </p:sp>
      <p:sp>
        <p:nvSpPr>
          <p:cNvPr id="659" name="TextShape 4"/>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Motion of Edge Dislocation</a:t>
            </a:r>
            <a:endParaRPr b="0" lang="en-US" sz="3600" spc="-1" strike="noStrike">
              <a:solidFill>
                <a:srgbClr val="000000"/>
              </a:solidFill>
              <a:latin typeface="Arial"/>
            </a:endParaRPr>
          </a:p>
        </p:txBody>
      </p:sp>
      <p:pic>
        <p:nvPicPr>
          <p:cNvPr id="660" name="Picture 1" descr="">
            <a:hlinkClick r:id="" action="ppaction://media"/>
          </p:cNvPr>
          <p:cNvPicPr/>
          <p:nvPr>
            <a:videoFile r:link="rId1"/>
            <p:extLst>
              <p:ext uri="{DAA4B4D4-6D71-4841-9C94-3DE7FCFB9230}">
                <p14:media r:embed="rId2"/>
              </p:ext>
            </p:extLst>
          </p:nvPr>
        </p:nvPicPr>
        <p:blipFill>
          <a:blip r:embed="rId3"/>
        </p:blipFill>
        <p:spPr>
          <a:xfrm>
            <a:off x="1017360" y="2220840"/>
            <a:ext cx="4773600" cy="3160080"/>
          </a:xfrm>
          <a:prstGeom prst="rect">
            <a:avLst/>
          </a:prstGeom>
          <a:ln>
            <a:noFill/>
          </a:ln>
        </p:spPr>
      </p:pic>
    </p:spTree>
  </p:cSld>
  <p:timing>
    <p:tnLst>
      <p:par>
        <p:cTn id="116" dur="indefinite" restart="never" nodeType="tmRoot">
          <p:childTnLst>
            <p:seq>
              <p:cTn id="117" dur="indefinite" nodeType="mainSeq">
                <p:childTnLst>
                  <p:par>
                    <p:cTn id="118" fill="hold">
                      <p:stCondLst>
                        <p:cond delay="0"/>
                      </p:stCondLst>
                      <p:childTnLst>
                        <p:par>
                          <p:cTn id="119" fill="hold">
                            <p:stCondLst>
                              <p:cond delay="0"/>
                            </p:stCondLst>
                            <p:childTnLst>
                              <p:par>
                                <p:cTn id="120" nodeType="afterEffect" fill="hold" presetClass="mediacall">
                                  <p:stCondLst>
                                    <p:cond delay="0"/>
                                  </p:stCondLst>
                                  <p:childTnLst>
                                    <p:cmd type="call">
                                      <p:cBhvr>
                                        <p:cTn id="121" dur="6050" fill="hold"/>
                                        <p:tgtEl>
                                          <p:spTgt spid="660"/>
                                        </p:tgtEl>
                                      </p:cBhvr>
                                    </p:cmd>
                                  </p:childTnLst>
                                </p:cTn>
                              </p:par>
                            </p:childTnLst>
                          </p:cTn>
                        </p:par>
                      </p:childTnLst>
                    </p:cTn>
                  </p:par>
                </p:childTnLst>
              </p:cTn>
              <p:prevCondLst>
                <p:cond delay="0" evt="onPrev">
                  <p:tgtEl>
                    <p:sldTgt/>
                  </p:tgtEl>
                </p:cond>
              </p:prevCondLst>
              <p:nextCondLst>
                <p:cond delay="0" evt="onNext">
                  <p:tgtEl>
                    <p:sldTgt/>
                  </p:tgtEl>
                </p:cond>
              </p:nextCondLst>
            </p:seq>
            <p:seq>
              <p:cTn id="122" restart="whenNotActive" nodeType="interactiveSeq" fill="hold">
                <p:childTnLst>
                  <p:par>
                    <p:cTn id="123" fill="hold">
                      <p:stCondLst>
                        <p:cond delay="0"/>
                      </p:stCondLst>
                      <p:childTnLst>
                        <p:par>
                          <p:cTn id="124" fill="hold">
                            <p:stCondLst>
                              <p:cond delay="0"/>
                            </p:stCondLst>
                            <p:childTnLst>
                              <p:par>
                                <p:cTn id="125" nodeType="clickEffect" fill="hold" presetClass="mediacall">
                                  <p:stCondLst>
                                    <p:cond delay="0"/>
                                  </p:stCondLst>
                                  <p:childTnLst>
                                    <p:cmd type="call" cmd="togglePause">
                                      <p:cBhvr>
                                        <p:cTn id="126" dur="1" fill="hold"/>
                                        <p:tgtEl>
                                          <p:spTgt spid="660"/>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TextShape 1"/>
          <p:cNvSpPr txBox="1"/>
          <p:nvPr/>
        </p:nvSpPr>
        <p:spPr>
          <a:xfrm>
            <a:off x="8456040" y="5294520"/>
            <a:ext cx="1301760" cy="293760"/>
          </a:xfrm>
          <a:prstGeom prst="rect">
            <a:avLst/>
          </a:prstGeom>
          <a:noFill/>
          <a:ln w="9360">
            <a:noFill/>
          </a:ln>
        </p:spPr>
        <p:txBody>
          <a:bodyPr/>
          <a:p>
            <a:pPr algn="ctr">
              <a:lnSpc>
                <a:spcPct val="100000"/>
              </a:lnSpc>
            </a:pPr>
            <a:fld id="{FBD9D977-EF3E-4043-B122-706D032647A9}"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662" name="TextShape 2"/>
          <p:cNvSpPr txBox="1"/>
          <p:nvPr/>
        </p:nvSpPr>
        <p:spPr>
          <a:xfrm>
            <a:off x="419760" y="314640"/>
            <a:ext cx="9239400" cy="566640"/>
          </a:xfrm>
          <a:prstGeom prst="rect">
            <a:avLst/>
          </a:prstGeom>
          <a:noFill/>
          <a:ln>
            <a:noFill/>
          </a:ln>
        </p:spPr>
        <p:txBody>
          <a:bodyPr anchor="ctr"/>
          <a:p>
            <a:pPr algn="ctr">
              <a:lnSpc>
                <a:spcPct val="100000"/>
              </a:lnSpc>
            </a:pPr>
            <a:r>
              <a:rPr b="0" lang="en-US" sz="4000" spc="-1" strike="noStrike">
                <a:solidFill>
                  <a:srgbClr val="990000"/>
                </a:solidFill>
                <a:latin typeface="Arial"/>
                <a:ea typeface="ＭＳ Ｐゴシック"/>
              </a:rPr>
              <a:t>Imperfections in Solids</a:t>
            </a:r>
            <a:endParaRPr b="0" lang="en-US" sz="4000" spc="-1" strike="noStrike">
              <a:solidFill>
                <a:srgbClr val="000000"/>
              </a:solidFill>
              <a:latin typeface="Arial"/>
            </a:endParaRPr>
          </a:p>
        </p:txBody>
      </p:sp>
      <p:sp>
        <p:nvSpPr>
          <p:cNvPr id="663" name="TextShape 3"/>
          <p:cNvSpPr txBox="1"/>
          <p:nvPr/>
        </p:nvSpPr>
        <p:spPr>
          <a:xfrm>
            <a:off x="756000" y="1637640"/>
            <a:ext cx="4199400" cy="3401640"/>
          </a:xfrm>
          <a:prstGeom prst="rect">
            <a:avLst/>
          </a:prstGeom>
          <a:noFill/>
          <a:ln>
            <a:noFill/>
          </a:ln>
        </p:spPr>
        <p:txBody>
          <a:bodyPr/>
          <a:p>
            <a:pPr marL="343080" indent="-342720">
              <a:lnSpc>
                <a:spcPct val="100000"/>
              </a:lnSpc>
              <a:spcBef>
                <a:spcPts val="479"/>
              </a:spcBef>
            </a:pPr>
            <a:r>
              <a:rPr b="0" lang="en-US" sz="2400" spc="-1" strike="noStrike">
                <a:solidFill>
                  <a:srgbClr val="3333cc"/>
                </a:solidFill>
                <a:latin typeface="Arial"/>
                <a:ea typeface="ＭＳ Ｐゴシック"/>
              </a:rPr>
              <a:t>Screw Dislocation</a:t>
            </a:r>
            <a:endParaRPr b="0" lang="en-US" sz="2400" spc="-1" strike="noStrike">
              <a:solidFill>
                <a:srgbClr val="000000"/>
              </a:solidFill>
              <a:latin typeface="Arial"/>
            </a:endParaRPr>
          </a:p>
        </p:txBody>
      </p:sp>
      <p:pic>
        <p:nvPicPr>
          <p:cNvPr id="664" name="Picture 7" descr=""/>
          <p:cNvPicPr/>
          <p:nvPr/>
        </p:nvPicPr>
        <p:blipFill>
          <a:blip r:embed="rId1"/>
          <a:stretch/>
        </p:blipFill>
        <p:spPr>
          <a:xfrm>
            <a:off x="379440" y="1576080"/>
            <a:ext cx="4649400" cy="3275640"/>
          </a:xfrm>
          <a:prstGeom prst="rect">
            <a:avLst/>
          </a:prstGeom>
          <a:ln>
            <a:noFill/>
          </a:ln>
        </p:spPr>
      </p:pic>
      <p:sp>
        <p:nvSpPr>
          <p:cNvPr id="665" name="CustomShape 4"/>
          <p:cNvSpPr/>
          <p:nvPr/>
        </p:nvSpPr>
        <p:spPr>
          <a:xfrm>
            <a:off x="2477520" y="3760200"/>
            <a:ext cx="78480" cy="34920"/>
          </a:xfrm>
          <a:custGeom>
            <a:avLst/>
            <a:gdLst/>
            <a:ahLst/>
            <a:rect l="l" t="t" r="r" b="b"/>
            <a:pathLst>
              <a:path w="45" h="27">
                <a:moveTo>
                  <a:pt x="0" y="15"/>
                </a:moveTo>
                <a:lnTo>
                  <a:pt x="33" y="27"/>
                </a:lnTo>
                <a:lnTo>
                  <a:pt x="45" y="0"/>
                </a:lnTo>
                <a:lnTo>
                  <a:pt x="0" y="15"/>
                </a:lnTo>
                <a:close/>
              </a:path>
            </a:pathLst>
          </a:custGeom>
          <a:solidFill>
            <a:srgbClr val="ff0066"/>
          </a:solidFill>
          <a:ln cap="rnd" w="9360">
            <a:solidFill>
              <a:srgbClr val="ff0066"/>
            </a:solidFill>
            <a:custDash>
              <a:ds d="500000" sp="400000"/>
            </a:custDash>
            <a:round/>
          </a:ln>
        </p:spPr>
        <p:style>
          <a:lnRef idx="0"/>
          <a:fillRef idx="0"/>
          <a:effectRef idx="0"/>
          <a:fontRef idx="minor"/>
        </p:style>
      </p:sp>
      <p:sp>
        <p:nvSpPr>
          <p:cNvPr id="666" name="Line 5"/>
          <p:cNvSpPr/>
          <p:nvPr/>
        </p:nvSpPr>
        <p:spPr>
          <a:xfrm flipV="1">
            <a:off x="2435400" y="3764160"/>
            <a:ext cx="115560" cy="51120"/>
          </a:xfrm>
          <a:prstGeom prst="line">
            <a:avLst/>
          </a:prstGeom>
          <a:ln w="9360">
            <a:solidFill>
              <a:srgbClr val="ff0066"/>
            </a:solidFill>
            <a:round/>
          </a:ln>
        </p:spPr>
        <p:style>
          <a:lnRef idx="0"/>
          <a:fillRef idx="0"/>
          <a:effectRef idx="0"/>
          <a:fontRef idx="minor"/>
        </p:style>
      </p:sp>
      <p:sp>
        <p:nvSpPr>
          <p:cNvPr id="667" name="CustomShape 6"/>
          <p:cNvSpPr/>
          <p:nvPr/>
        </p:nvSpPr>
        <p:spPr>
          <a:xfrm>
            <a:off x="965880" y="4457160"/>
            <a:ext cx="724320" cy="94320"/>
          </a:xfrm>
          <a:prstGeom prst="rect">
            <a:avLst/>
          </a:prstGeom>
          <a:solidFill>
            <a:schemeClr val="bg1"/>
          </a:solidFill>
          <a:ln>
            <a:noFill/>
          </a:ln>
        </p:spPr>
        <p:style>
          <a:lnRef idx="0"/>
          <a:fillRef idx="0"/>
          <a:effectRef idx="0"/>
          <a:fontRef idx="minor"/>
        </p:style>
      </p:sp>
      <p:sp>
        <p:nvSpPr>
          <p:cNvPr id="668" name="CustomShape 7"/>
          <p:cNvSpPr/>
          <p:nvPr/>
        </p:nvSpPr>
        <p:spPr>
          <a:xfrm>
            <a:off x="806760" y="4573800"/>
            <a:ext cx="1497600" cy="272160"/>
          </a:xfrm>
          <a:prstGeom prst="rect">
            <a:avLst/>
          </a:prstGeom>
          <a:noFill/>
          <a:ln>
            <a:noFill/>
          </a:ln>
        </p:spPr>
        <p:style>
          <a:lnRef idx="0"/>
          <a:fillRef idx="0"/>
          <a:effectRef idx="0"/>
          <a:fontRef idx="minor"/>
        </p:style>
        <p:txBody>
          <a:bodyPr lIns="90000" rIns="90000" tIns="45000" bIns="45000"/>
          <a:p>
            <a:pPr>
              <a:lnSpc>
                <a:spcPct val="100000"/>
              </a:lnSpc>
              <a:spcBef>
                <a:spcPts val="601"/>
              </a:spcBef>
            </a:pPr>
            <a:r>
              <a:rPr b="0" lang="en-US" sz="1200" spc="-1" strike="noStrike">
                <a:solidFill>
                  <a:srgbClr val="000000"/>
                </a:solidFill>
                <a:latin typeface="Arial"/>
                <a:ea typeface="ＭＳ Ｐゴシック"/>
              </a:rPr>
              <a:t>Burgers vector </a:t>
            </a:r>
            <a:r>
              <a:rPr b="0" lang="en-US" sz="1200" spc="-1" strike="noStrike">
                <a:solidFill>
                  <a:srgbClr val="ff0066"/>
                </a:solidFill>
                <a:latin typeface="Arial"/>
                <a:ea typeface="ＭＳ Ｐゴシック"/>
              </a:rPr>
              <a:t>b</a:t>
            </a:r>
            <a:endParaRPr b="0" lang="en-US" sz="1200" spc="-1" strike="noStrike">
              <a:latin typeface="Arial"/>
            </a:endParaRPr>
          </a:p>
        </p:txBody>
      </p:sp>
      <p:sp>
        <p:nvSpPr>
          <p:cNvPr id="669" name="CustomShape 8"/>
          <p:cNvSpPr/>
          <p:nvPr/>
        </p:nvSpPr>
        <p:spPr>
          <a:xfrm>
            <a:off x="340920" y="4224960"/>
            <a:ext cx="545760" cy="223920"/>
          </a:xfrm>
          <a:prstGeom prst="rect">
            <a:avLst/>
          </a:prstGeom>
          <a:solidFill>
            <a:schemeClr val="bg1"/>
          </a:solidFill>
          <a:ln>
            <a:noFill/>
          </a:ln>
        </p:spPr>
        <p:style>
          <a:lnRef idx="0"/>
          <a:fillRef idx="0"/>
          <a:effectRef idx="0"/>
          <a:fontRef idx="minor"/>
        </p:style>
      </p:sp>
      <p:sp>
        <p:nvSpPr>
          <p:cNvPr id="670" name="CustomShape 9"/>
          <p:cNvSpPr/>
          <p:nvPr/>
        </p:nvSpPr>
        <p:spPr>
          <a:xfrm>
            <a:off x="47160" y="4233960"/>
            <a:ext cx="927720" cy="45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200" spc="-1" strike="noStrike">
                <a:solidFill>
                  <a:srgbClr val="000000"/>
                </a:solidFill>
                <a:latin typeface="Arial"/>
                <a:ea typeface="ＭＳ Ｐゴシック"/>
              </a:rPr>
              <a:t>Dislocation</a:t>
            </a:r>
            <a:endParaRPr b="0" lang="en-US" sz="1200" spc="-1" strike="noStrike">
              <a:latin typeface="Arial"/>
            </a:endParaRPr>
          </a:p>
          <a:p>
            <a:pPr algn="ctr">
              <a:lnSpc>
                <a:spcPct val="100000"/>
              </a:lnSpc>
            </a:pPr>
            <a:r>
              <a:rPr b="0" lang="en-US" sz="1200" spc="-1" strike="noStrike">
                <a:solidFill>
                  <a:srgbClr val="000000"/>
                </a:solidFill>
                <a:latin typeface="Arial"/>
                <a:ea typeface="ＭＳ Ｐゴシック"/>
              </a:rPr>
              <a:t>line</a:t>
            </a:r>
            <a:endParaRPr b="0" lang="en-US" sz="1200" spc="-1" strike="noStrike">
              <a:latin typeface="Arial"/>
            </a:endParaRPr>
          </a:p>
        </p:txBody>
      </p:sp>
      <p:sp>
        <p:nvSpPr>
          <p:cNvPr id="671" name="Line 10"/>
          <p:cNvSpPr/>
          <p:nvPr/>
        </p:nvSpPr>
        <p:spPr>
          <a:xfrm flipV="1">
            <a:off x="792360" y="2350440"/>
            <a:ext cx="360" cy="1618560"/>
          </a:xfrm>
          <a:prstGeom prst="line">
            <a:avLst/>
          </a:prstGeom>
          <a:ln w="9360">
            <a:solidFill>
              <a:schemeClr val="tx1"/>
            </a:solidFill>
            <a:round/>
          </a:ln>
        </p:spPr>
        <p:style>
          <a:lnRef idx="0"/>
          <a:fillRef idx="0"/>
          <a:effectRef idx="0"/>
          <a:fontRef idx="minor"/>
        </p:style>
      </p:sp>
      <p:sp>
        <p:nvSpPr>
          <p:cNvPr id="672" name="Line 11"/>
          <p:cNvSpPr/>
          <p:nvPr/>
        </p:nvSpPr>
        <p:spPr>
          <a:xfrm>
            <a:off x="2824200" y="3039480"/>
            <a:ext cx="360" cy="1618560"/>
          </a:xfrm>
          <a:prstGeom prst="line">
            <a:avLst/>
          </a:prstGeom>
          <a:ln w="9360">
            <a:solidFill>
              <a:schemeClr val="tx1"/>
            </a:solidFill>
            <a:round/>
          </a:ln>
        </p:spPr>
        <p:style>
          <a:lnRef idx="0"/>
          <a:fillRef idx="0"/>
          <a:effectRef idx="0"/>
          <a:fontRef idx="minor"/>
        </p:style>
      </p:sp>
      <p:sp>
        <p:nvSpPr>
          <p:cNvPr id="673" name="Line 12"/>
          <p:cNvSpPr/>
          <p:nvPr/>
        </p:nvSpPr>
        <p:spPr>
          <a:xfrm flipH="1">
            <a:off x="2824200" y="2259720"/>
            <a:ext cx="2120760" cy="783720"/>
          </a:xfrm>
          <a:prstGeom prst="line">
            <a:avLst/>
          </a:prstGeom>
          <a:ln w="9360">
            <a:solidFill>
              <a:schemeClr val="tx1"/>
            </a:solidFill>
            <a:round/>
          </a:ln>
        </p:spPr>
        <p:style>
          <a:lnRef idx="0"/>
          <a:fillRef idx="0"/>
          <a:effectRef idx="0"/>
          <a:fontRef idx="minor"/>
        </p:style>
      </p:sp>
      <p:sp>
        <p:nvSpPr>
          <p:cNvPr id="674" name="Line 13"/>
          <p:cNvSpPr/>
          <p:nvPr/>
        </p:nvSpPr>
        <p:spPr>
          <a:xfrm flipH="1" flipV="1">
            <a:off x="2172960" y="2803320"/>
            <a:ext cx="651240" cy="235800"/>
          </a:xfrm>
          <a:prstGeom prst="line">
            <a:avLst/>
          </a:prstGeom>
          <a:ln w="9360">
            <a:solidFill>
              <a:schemeClr val="tx1"/>
            </a:solidFill>
            <a:round/>
          </a:ln>
        </p:spPr>
        <p:style>
          <a:lnRef idx="0"/>
          <a:fillRef idx="0"/>
          <a:effectRef idx="0"/>
          <a:fontRef idx="minor"/>
        </p:style>
      </p:sp>
      <p:sp>
        <p:nvSpPr>
          <p:cNvPr id="675" name="Line 14"/>
          <p:cNvSpPr/>
          <p:nvPr/>
        </p:nvSpPr>
        <p:spPr>
          <a:xfrm flipH="1" flipV="1">
            <a:off x="802800" y="2354400"/>
            <a:ext cx="813600" cy="295200"/>
          </a:xfrm>
          <a:prstGeom prst="line">
            <a:avLst/>
          </a:prstGeom>
          <a:ln w="9360">
            <a:solidFill>
              <a:schemeClr val="tx1"/>
            </a:solidFill>
            <a:round/>
          </a:ln>
        </p:spPr>
        <p:style>
          <a:lnRef idx="0"/>
          <a:fillRef idx="0"/>
          <a:effectRef idx="0"/>
          <a:fontRef idx="minor"/>
        </p:style>
      </p:sp>
      <p:sp>
        <p:nvSpPr>
          <p:cNvPr id="676" name="Line 15"/>
          <p:cNvSpPr/>
          <p:nvPr/>
        </p:nvSpPr>
        <p:spPr>
          <a:xfrm>
            <a:off x="1611360" y="2646000"/>
            <a:ext cx="567360" cy="161280"/>
          </a:xfrm>
          <a:prstGeom prst="line">
            <a:avLst/>
          </a:prstGeom>
          <a:ln w="9360">
            <a:solidFill>
              <a:schemeClr val="tx1"/>
            </a:solidFill>
            <a:round/>
          </a:ln>
        </p:spPr>
        <p:style>
          <a:lnRef idx="0"/>
          <a:fillRef idx="0"/>
          <a:effectRef idx="0"/>
          <a:fontRef idx="minor"/>
        </p:style>
      </p:sp>
      <p:sp>
        <p:nvSpPr>
          <p:cNvPr id="677" name="Line 16"/>
          <p:cNvSpPr/>
          <p:nvPr/>
        </p:nvSpPr>
        <p:spPr>
          <a:xfrm flipV="1">
            <a:off x="792360" y="1578600"/>
            <a:ext cx="2136600" cy="775800"/>
          </a:xfrm>
          <a:prstGeom prst="line">
            <a:avLst/>
          </a:prstGeom>
          <a:ln w="9360">
            <a:solidFill>
              <a:schemeClr val="tx1"/>
            </a:solidFill>
            <a:round/>
          </a:ln>
        </p:spPr>
        <p:style>
          <a:lnRef idx="0"/>
          <a:fillRef idx="0"/>
          <a:effectRef idx="0"/>
          <a:fontRef idx="minor"/>
        </p:style>
      </p:sp>
      <p:sp>
        <p:nvSpPr>
          <p:cNvPr id="678" name="CustomShape 17"/>
          <p:cNvSpPr/>
          <p:nvPr/>
        </p:nvSpPr>
        <p:spPr>
          <a:xfrm>
            <a:off x="514080" y="3953160"/>
            <a:ext cx="115200" cy="73080"/>
          </a:xfrm>
          <a:prstGeom prst="rect">
            <a:avLst/>
          </a:prstGeom>
          <a:solidFill>
            <a:schemeClr val="bg1"/>
          </a:solidFill>
          <a:ln>
            <a:noFill/>
          </a:ln>
        </p:spPr>
        <p:style>
          <a:lnRef idx="0"/>
          <a:fillRef idx="0"/>
          <a:effectRef idx="0"/>
          <a:fontRef idx="minor"/>
        </p:style>
      </p:sp>
      <p:sp>
        <p:nvSpPr>
          <p:cNvPr id="679" name="CustomShape 18"/>
          <p:cNvSpPr/>
          <p:nvPr/>
        </p:nvSpPr>
        <p:spPr>
          <a:xfrm rot="2563800">
            <a:off x="471600" y="4014720"/>
            <a:ext cx="273240" cy="221760"/>
          </a:xfrm>
          <a:prstGeom prst="ellipse">
            <a:avLst/>
          </a:prstGeom>
          <a:noFill/>
          <a:ln w="9360">
            <a:solidFill>
              <a:srgbClr val="ff0066"/>
            </a:solidFill>
            <a:round/>
          </a:ln>
        </p:spPr>
        <p:style>
          <a:lnRef idx="0"/>
          <a:fillRef idx="0"/>
          <a:effectRef idx="0"/>
          <a:fontRef idx="minor"/>
        </p:style>
      </p:sp>
      <p:sp>
        <p:nvSpPr>
          <p:cNvPr id="680" name="CustomShape 19"/>
          <p:cNvSpPr/>
          <p:nvPr/>
        </p:nvSpPr>
        <p:spPr>
          <a:xfrm rot="3514800">
            <a:off x="625320" y="4006080"/>
            <a:ext cx="129600" cy="109800"/>
          </a:xfrm>
          <a:prstGeom prst="rect">
            <a:avLst/>
          </a:prstGeom>
          <a:solidFill>
            <a:schemeClr val="bg1"/>
          </a:solidFill>
          <a:ln>
            <a:noFill/>
          </a:ln>
        </p:spPr>
        <p:style>
          <a:lnRef idx="0"/>
          <a:fillRef idx="0"/>
          <a:effectRef idx="0"/>
          <a:fontRef idx="minor"/>
        </p:style>
      </p:sp>
      <p:sp>
        <p:nvSpPr>
          <p:cNvPr id="681" name="Line 20"/>
          <p:cNvSpPr/>
          <p:nvPr/>
        </p:nvSpPr>
        <p:spPr>
          <a:xfrm flipV="1">
            <a:off x="582120" y="3622320"/>
            <a:ext cx="1217880" cy="476280"/>
          </a:xfrm>
          <a:prstGeom prst="line">
            <a:avLst/>
          </a:prstGeom>
          <a:ln w="9360">
            <a:solidFill>
              <a:srgbClr val="ff0066"/>
            </a:solidFill>
            <a:round/>
          </a:ln>
        </p:spPr>
        <p:style>
          <a:lnRef idx="0"/>
          <a:fillRef idx="0"/>
          <a:effectRef idx="0"/>
          <a:fontRef idx="minor"/>
        </p:style>
      </p:sp>
      <p:grpSp>
        <p:nvGrpSpPr>
          <p:cNvPr id="682" name="Group 21"/>
          <p:cNvGrpSpPr/>
          <p:nvPr/>
        </p:nvGrpSpPr>
        <p:grpSpPr>
          <a:xfrm>
            <a:off x="571680" y="3984480"/>
            <a:ext cx="57960" cy="27720"/>
            <a:chOff x="571680" y="3984480"/>
            <a:chExt cx="57960" cy="27720"/>
          </a:xfrm>
        </p:grpSpPr>
        <p:sp>
          <p:nvSpPr>
            <p:cNvPr id="683" name="Line 22"/>
            <p:cNvSpPr/>
            <p:nvPr/>
          </p:nvSpPr>
          <p:spPr>
            <a:xfrm>
              <a:off x="603720" y="3984480"/>
              <a:ext cx="20880" cy="27720"/>
            </a:xfrm>
            <a:prstGeom prst="line">
              <a:avLst/>
            </a:prstGeom>
            <a:ln w="9360">
              <a:solidFill>
                <a:srgbClr val="ff0066"/>
              </a:solidFill>
              <a:round/>
            </a:ln>
          </p:spPr>
          <p:style>
            <a:lnRef idx="0"/>
            <a:fillRef idx="0"/>
            <a:effectRef idx="0"/>
            <a:fontRef idx="minor"/>
          </p:style>
        </p:sp>
        <p:sp>
          <p:nvSpPr>
            <p:cNvPr id="684" name="Line 23"/>
            <p:cNvSpPr/>
            <p:nvPr/>
          </p:nvSpPr>
          <p:spPr>
            <a:xfrm>
              <a:off x="571680" y="4012200"/>
              <a:ext cx="57960" cy="0"/>
            </a:xfrm>
            <a:prstGeom prst="line">
              <a:avLst/>
            </a:prstGeom>
            <a:ln w="9360">
              <a:solidFill>
                <a:srgbClr val="ff0066"/>
              </a:solidFill>
              <a:round/>
            </a:ln>
          </p:spPr>
          <p:style>
            <a:lnRef idx="0"/>
            <a:fillRef idx="0"/>
            <a:effectRef idx="0"/>
            <a:fontRef idx="minor"/>
          </p:style>
        </p:sp>
      </p:grpSp>
      <p:pic>
        <p:nvPicPr>
          <p:cNvPr id="685" name="Picture 37" descr=""/>
          <p:cNvPicPr/>
          <p:nvPr/>
        </p:nvPicPr>
        <p:blipFill>
          <a:blip r:embed="rId2"/>
          <a:stretch/>
        </p:blipFill>
        <p:spPr>
          <a:xfrm>
            <a:off x="5568480" y="2048760"/>
            <a:ext cx="3937320" cy="2644560"/>
          </a:xfrm>
          <a:prstGeom prst="rect">
            <a:avLst/>
          </a:prstGeom>
          <a:ln>
            <a:noFill/>
          </a:ln>
        </p:spPr>
      </p:pic>
      <p:sp>
        <p:nvSpPr>
          <p:cNvPr id="686" name="CustomShape 24"/>
          <p:cNvSpPr/>
          <p:nvPr/>
        </p:nvSpPr>
        <p:spPr>
          <a:xfrm>
            <a:off x="5225760" y="4147560"/>
            <a:ext cx="266400" cy="2721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200" spc="-1" strike="noStrike">
                <a:solidFill>
                  <a:srgbClr val="ff0066"/>
                </a:solidFill>
                <a:latin typeface="Arial"/>
                <a:ea typeface="ＭＳ Ｐゴシック"/>
              </a:rPr>
              <a:t>b</a:t>
            </a:r>
            <a:endParaRPr b="0" lang="en-US" sz="1200" spc="-1" strike="noStrike">
              <a:latin typeface="Arial"/>
            </a:endParaRPr>
          </a:p>
        </p:txBody>
      </p:sp>
      <p:sp>
        <p:nvSpPr>
          <p:cNvPr id="687" name="Line 25"/>
          <p:cNvSpPr/>
          <p:nvPr/>
        </p:nvSpPr>
        <p:spPr>
          <a:xfrm>
            <a:off x="5653800" y="4259880"/>
            <a:ext cx="236520" cy="360"/>
          </a:xfrm>
          <a:prstGeom prst="line">
            <a:avLst/>
          </a:prstGeom>
          <a:ln w="9360">
            <a:solidFill>
              <a:srgbClr val="ff0066"/>
            </a:solidFill>
            <a:round/>
            <a:tailEnd len="med" type="triangle" w="med"/>
          </a:ln>
        </p:spPr>
        <p:style>
          <a:lnRef idx="0"/>
          <a:fillRef idx="0"/>
          <a:effectRef idx="0"/>
          <a:fontRef idx="minor"/>
        </p:style>
      </p:sp>
      <p:sp>
        <p:nvSpPr>
          <p:cNvPr id="688" name="Line 26"/>
          <p:cNvSpPr/>
          <p:nvPr/>
        </p:nvSpPr>
        <p:spPr>
          <a:xfrm flipV="1">
            <a:off x="5774760" y="2669400"/>
            <a:ext cx="360" cy="141480"/>
          </a:xfrm>
          <a:prstGeom prst="line">
            <a:avLst/>
          </a:prstGeom>
          <a:ln w="9360">
            <a:solidFill>
              <a:schemeClr val="tx1"/>
            </a:solidFill>
            <a:round/>
          </a:ln>
        </p:spPr>
        <p:style>
          <a:lnRef idx="0"/>
          <a:fillRef idx="0"/>
          <a:effectRef idx="0"/>
          <a:fontRef idx="minor"/>
        </p:style>
      </p:sp>
      <p:sp>
        <p:nvSpPr>
          <p:cNvPr id="689" name="Line 27"/>
          <p:cNvSpPr/>
          <p:nvPr/>
        </p:nvSpPr>
        <p:spPr>
          <a:xfrm flipV="1">
            <a:off x="5774760" y="2476440"/>
            <a:ext cx="360" cy="141480"/>
          </a:xfrm>
          <a:prstGeom prst="line">
            <a:avLst/>
          </a:prstGeom>
          <a:ln w="9360">
            <a:solidFill>
              <a:schemeClr val="tx1"/>
            </a:solidFill>
            <a:round/>
          </a:ln>
        </p:spPr>
        <p:style>
          <a:lnRef idx="0"/>
          <a:fillRef idx="0"/>
          <a:effectRef idx="0"/>
          <a:fontRef idx="minor"/>
        </p:style>
      </p:sp>
      <p:sp>
        <p:nvSpPr>
          <p:cNvPr id="690" name="Line 28"/>
          <p:cNvSpPr/>
          <p:nvPr/>
        </p:nvSpPr>
        <p:spPr>
          <a:xfrm flipV="1">
            <a:off x="5774760" y="2287440"/>
            <a:ext cx="360" cy="141480"/>
          </a:xfrm>
          <a:prstGeom prst="line">
            <a:avLst/>
          </a:prstGeom>
          <a:ln w="9360">
            <a:solidFill>
              <a:schemeClr val="tx1"/>
            </a:solidFill>
            <a:round/>
          </a:ln>
        </p:spPr>
        <p:style>
          <a:lnRef idx="0"/>
          <a:fillRef idx="0"/>
          <a:effectRef idx="0"/>
          <a:fontRef idx="minor"/>
        </p:style>
      </p:sp>
      <p:sp>
        <p:nvSpPr>
          <p:cNvPr id="691" name="Line 29"/>
          <p:cNvSpPr/>
          <p:nvPr/>
        </p:nvSpPr>
        <p:spPr>
          <a:xfrm flipV="1">
            <a:off x="5774760" y="2094480"/>
            <a:ext cx="360" cy="141840"/>
          </a:xfrm>
          <a:prstGeom prst="line">
            <a:avLst/>
          </a:prstGeom>
          <a:ln w="9360">
            <a:solidFill>
              <a:schemeClr val="tx1"/>
            </a:solidFill>
            <a:round/>
          </a:ln>
        </p:spPr>
        <p:style>
          <a:lnRef idx="0"/>
          <a:fillRef idx="0"/>
          <a:effectRef idx="0"/>
          <a:fontRef idx="minor"/>
        </p:style>
      </p:sp>
      <p:sp>
        <p:nvSpPr>
          <p:cNvPr id="692" name="Line 30"/>
          <p:cNvSpPr/>
          <p:nvPr/>
        </p:nvSpPr>
        <p:spPr>
          <a:xfrm>
            <a:off x="5811120" y="2074680"/>
            <a:ext cx="178560" cy="360"/>
          </a:xfrm>
          <a:prstGeom prst="line">
            <a:avLst/>
          </a:prstGeom>
          <a:ln w="9360">
            <a:solidFill>
              <a:schemeClr val="tx1"/>
            </a:solidFill>
            <a:round/>
          </a:ln>
        </p:spPr>
        <p:style>
          <a:lnRef idx="0"/>
          <a:fillRef idx="0"/>
          <a:effectRef idx="0"/>
          <a:fontRef idx="minor"/>
        </p:style>
      </p:sp>
      <p:sp>
        <p:nvSpPr>
          <p:cNvPr id="693" name="Line 31"/>
          <p:cNvSpPr/>
          <p:nvPr/>
        </p:nvSpPr>
        <p:spPr>
          <a:xfrm>
            <a:off x="6059520" y="2074680"/>
            <a:ext cx="178560" cy="360"/>
          </a:xfrm>
          <a:prstGeom prst="line">
            <a:avLst/>
          </a:prstGeom>
          <a:ln w="9360">
            <a:solidFill>
              <a:schemeClr val="tx1"/>
            </a:solidFill>
            <a:round/>
          </a:ln>
        </p:spPr>
        <p:style>
          <a:lnRef idx="0"/>
          <a:fillRef idx="0"/>
          <a:effectRef idx="0"/>
          <a:fontRef idx="minor"/>
        </p:style>
      </p:sp>
      <p:sp>
        <p:nvSpPr>
          <p:cNvPr id="694" name="Line 32"/>
          <p:cNvSpPr/>
          <p:nvPr/>
        </p:nvSpPr>
        <p:spPr>
          <a:xfrm>
            <a:off x="6310080" y="2074680"/>
            <a:ext cx="178560" cy="360"/>
          </a:xfrm>
          <a:prstGeom prst="line">
            <a:avLst/>
          </a:prstGeom>
          <a:ln w="9360">
            <a:solidFill>
              <a:schemeClr val="tx1"/>
            </a:solidFill>
            <a:round/>
          </a:ln>
        </p:spPr>
        <p:style>
          <a:lnRef idx="0"/>
          <a:fillRef idx="0"/>
          <a:effectRef idx="0"/>
          <a:fontRef idx="minor"/>
        </p:style>
      </p:sp>
      <p:sp>
        <p:nvSpPr>
          <p:cNvPr id="695" name="Line 33"/>
          <p:cNvSpPr/>
          <p:nvPr/>
        </p:nvSpPr>
        <p:spPr>
          <a:xfrm>
            <a:off x="6558480" y="2074680"/>
            <a:ext cx="178560" cy="360"/>
          </a:xfrm>
          <a:prstGeom prst="line">
            <a:avLst/>
          </a:prstGeom>
          <a:ln w="9360">
            <a:solidFill>
              <a:schemeClr val="tx1"/>
            </a:solidFill>
            <a:round/>
          </a:ln>
        </p:spPr>
        <p:style>
          <a:lnRef idx="0"/>
          <a:fillRef idx="0"/>
          <a:effectRef idx="0"/>
          <a:fontRef idx="minor"/>
        </p:style>
      </p:sp>
      <p:sp>
        <p:nvSpPr>
          <p:cNvPr id="696" name="Line 34"/>
          <p:cNvSpPr/>
          <p:nvPr/>
        </p:nvSpPr>
        <p:spPr>
          <a:xfrm>
            <a:off x="6809040" y="2074680"/>
            <a:ext cx="178560" cy="360"/>
          </a:xfrm>
          <a:prstGeom prst="line">
            <a:avLst/>
          </a:prstGeom>
          <a:ln w="9360">
            <a:solidFill>
              <a:schemeClr val="tx1"/>
            </a:solidFill>
            <a:round/>
          </a:ln>
        </p:spPr>
        <p:style>
          <a:lnRef idx="0"/>
          <a:fillRef idx="0"/>
          <a:effectRef idx="0"/>
          <a:fontRef idx="minor"/>
        </p:style>
      </p:sp>
      <p:sp>
        <p:nvSpPr>
          <p:cNvPr id="697" name="Line 35"/>
          <p:cNvSpPr/>
          <p:nvPr/>
        </p:nvSpPr>
        <p:spPr>
          <a:xfrm>
            <a:off x="7058880" y="2074680"/>
            <a:ext cx="178560" cy="360"/>
          </a:xfrm>
          <a:prstGeom prst="line">
            <a:avLst/>
          </a:prstGeom>
          <a:ln w="9360">
            <a:solidFill>
              <a:schemeClr val="tx1"/>
            </a:solidFill>
            <a:round/>
          </a:ln>
        </p:spPr>
        <p:style>
          <a:lnRef idx="0"/>
          <a:fillRef idx="0"/>
          <a:effectRef idx="0"/>
          <a:fontRef idx="minor"/>
        </p:style>
      </p:sp>
      <p:sp>
        <p:nvSpPr>
          <p:cNvPr id="698" name="Line 36"/>
          <p:cNvSpPr/>
          <p:nvPr/>
        </p:nvSpPr>
        <p:spPr>
          <a:xfrm>
            <a:off x="7307640" y="2074680"/>
            <a:ext cx="178200" cy="360"/>
          </a:xfrm>
          <a:prstGeom prst="line">
            <a:avLst/>
          </a:prstGeom>
          <a:ln w="9360">
            <a:solidFill>
              <a:schemeClr val="tx1"/>
            </a:solidFill>
            <a:round/>
          </a:ln>
        </p:spPr>
        <p:style>
          <a:lnRef idx="0"/>
          <a:fillRef idx="0"/>
          <a:effectRef idx="0"/>
          <a:fontRef idx="minor"/>
        </p:style>
      </p:sp>
      <p:sp>
        <p:nvSpPr>
          <p:cNvPr id="699" name="Line 37"/>
          <p:cNvSpPr/>
          <p:nvPr/>
        </p:nvSpPr>
        <p:spPr>
          <a:xfrm>
            <a:off x="7557840" y="2074680"/>
            <a:ext cx="178560" cy="360"/>
          </a:xfrm>
          <a:prstGeom prst="line">
            <a:avLst/>
          </a:prstGeom>
          <a:ln w="9360">
            <a:solidFill>
              <a:schemeClr val="tx1"/>
            </a:solidFill>
            <a:round/>
          </a:ln>
        </p:spPr>
        <p:style>
          <a:lnRef idx="0"/>
          <a:fillRef idx="0"/>
          <a:effectRef idx="0"/>
          <a:fontRef idx="minor"/>
        </p:style>
      </p:sp>
      <p:sp>
        <p:nvSpPr>
          <p:cNvPr id="700" name="Line 38"/>
          <p:cNvSpPr/>
          <p:nvPr/>
        </p:nvSpPr>
        <p:spPr>
          <a:xfrm>
            <a:off x="7806240" y="2074680"/>
            <a:ext cx="178560" cy="360"/>
          </a:xfrm>
          <a:prstGeom prst="line">
            <a:avLst/>
          </a:prstGeom>
          <a:ln w="9360">
            <a:solidFill>
              <a:schemeClr val="tx1"/>
            </a:solidFill>
            <a:round/>
          </a:ln>
        </p:spPr>
        <p:style>
          <a:lnRef idx="0"/>
          <a:fillRef idx="0"/>
          <a:effectRef idx="0"/>
          <a:fontRef idx="minor"/>
        </p:style>
      </p:sp>
      <p:sp>
        <p:nvSpPr>
          <p:cNvPr id="701" name="Line 39"/>
          <p:cNvSpPr/>
          <p:nvPr/>
        </p:nvSpPr>
        <p:spPr>
          <a:xfrm>
            <a:off x="8056440" y="2074680"/>
            <a:ext cx="178560" cy="360"/>
          </a:xfrm>
          <a:prstGeom prst="line">
            <a:avLst/>
          </a:prstGeom>
          <a:ln w="9360">
            <a:solidFill>
              <a:schemeClr val="tx1"/>
            </a:solidFill>
            <a:round/>
          </a:ln>
        </p:spPr>
        <p:style>
          <a:lnRef idx="0"/>
          <a:fillRef idx="0"/>
          <a:effectRef idx="0"/>
          <a:fontRef idx="minor"/>
        </p:style>
      </p:sp>
      <p:sp>
        <p:nvSpPr>
          <p:cNvPr id="702" name="Line 40"/>
          <p:cNvSpPr/>
          <p:nvPr/>
        </p:nvSpPr>
        <p:spPr>
          <a:xfrm>
            <a:off x="8306640" y="2074680"/>
            <a:ext cx="178560" cy="360"/>
          </a:xfrm>
          <a:prstGeom prst="line">
            <a:avLst/>
          </a:prstGeom>
          <a:ln w="9360">
            <a:solidFill>
              <a:schemeClr val="tx1"/>
            </a:solidFill>
            <a:round/>
          </a:ln>
        </p:spPr>
        <p:style>
          <a:lnRef idx="0"/>
          <a:fillRef idx="0"/>
          <a:effectRef idx="0"/>
          <a:fontRef idx="minor"/>
        </p:style>
      </p:sp>
      <p:sp>
        <p:nvSpPr>
          <p:cNvPr id="703" name="Line 41"/>
          <p:cNvSpPr/>
          <p:nvPr/>
        </p:nvSpPr>
        <p:spPr>
          <a:xfrm>
            <a:off x="8555400" y="2074680"/>
            <a:ext cx="178200" cy="360"/>
          </a:xfrm>
          <a:prstGeom prst="line">
            <a:avLst/>
          </a:prstGeom>
          <a:ln w="9360">
            <a:solidFill>
              <a:schemeClr val="tx1"/>
            </a:solidFill>
            <a:round/>
          </a:ln>
        </p:spPr>
        <p:style>
          <a:lnRef idx="0"/>
          <a:fillRef idx="0"/>
          <a:effectRef idx="0"/>
          <a:fontRef idx="minor"/>
        </p:style>
      </p:sp>
      <p:sp>
        <p:nvSpPr>
          <p:cNvPr id="704" name="Line 42"/>
          <p:cNvSpPr/>
          <p:nvPr/>
        </p:nvSpPr>
        <p:spPr>
          <a:xfrm>
            <a:off x="8805240" y="2074680"/>
            <a:ext cx="178560" cy="360"/>
          </a:xfrm>
          <a:prstGeom prst="line">
            <a:avLst/>
          </a:prstGeom>
          <a:ln w="9360">
            <a:solidFill>
              <a:schemeClr val="tx1"/>
            </a:solidFill>
            <a:round/>
          </a:ln>
        </p:spPr>
        <p:style>
          <a:lnRef idx="0"/>
          <a:fillRef idx="0"/>
          <a:effectRef idx="0"/>
          <a:fontRef idx="minor"/>
        </p:style>
      </p:sp>
      <p:sp>
        <p:nvSpPr>
          <p:cNvPr id="705" name="Line 43"/>
          <p:cNvSpPr/>
          <p:nvPr/>
        </p:nvSpPr>
        <p:spPr>
          <a:xfrm>
            <a:off x="9055800" y="2074680"/>
            <a:ext cx="178560" cy="360"/>
          </a:xfrm>
          <a:prstGeom prst="line">
            <a:avLst/>
          </a:prstGeom>
          <a:ln w="9360">
            <a:solidFill>
              <a:schemeClr val="tx1"/>
            </a:solidFill>
            <a:round/>
          </a:ln>
        </p:spPr>
        <p:style>
          <a:lnRef idx="0"/>
          <a:fillRef idx="0"/>
          <a:effectRef idx="0"/>
          <a:fontRef idx="minor"/>
        </p:style>
      </p:sp>
      <p:sp>
        <p:nvSpPr>
          <p:cNvPr id="706" name="CustomShape 44"/>
          <p:cNvSpPr/>
          <p:nvPr/>
        </p:nvSpPr>
        <p:spPr>
          <a:xfrm>
            <a:off x="2847240" y="4703760"/>
            <a:ext cx="543600" cy="272160"/>
          </a:xfrm>
          <a:prstGeom prst="rect">
            <a:avLst/>
          </a:prstGeom>
          <a:solidFill>
            <a:schemeClr val="bg1"/>
          </a:solidFill>
          <a:ln>
            <a:noFill/>
          </a:ln>
        </p:spPr>
        <p:style>
          <a:lnRef idx="0"/>
          <a:fillRef idx="0"/>
          <a:effectRef idx="0"/>
          <a:fontRef idx="minor"/>
        </p:style>
        <p:txBody>
          <a:bodyPr lIns="90000" rIns="90000" tIns="45000" bIns="45000"/>
          <a:p>
            <a:pPr>
              <a:lnSpc>
                <a:spcPct val="100000"/>
              </a:lnSpc>
              <a:spcBef>
                <a:spcPts val="601"/>
              </a:spcBef>
            </a:pPr>
            <a:r>
              <a:rPr b="0" lang="en-US" sz="1200" spc="-1" strike="noStrike">
                <a:solidFill>
                  <a:srgbClr val="000000"/>
                </a:solidFill>
                <a:latin typeface="Arial"/>
                <a:ea typeface="ＭＳ Ｐゴシック"/>
              </a:rPr>
              <a:t>(a)</a:t>
            </a:r>
            <a:endParaRPr b="0" lang="en-US" sz="1200" spc="-1" strike="noStrike">
              <a:latin typeface="Arial"/>
            </a:endParaRPr>
          </a:p>
        </p:txBody>
      </p:sp>
      <p:sp>
        <p:nvSpPr>
          <p:cNvPr id="707" name="CustomShape 45"/>
          <p:cNvSpPr/>
          <p:nvPr/>
        </p:nvSpPr>
        <p:spPr>
          <a:xfrm>
            <a:off x="7302600" y="4530600"/>
            <a:ext cx="543600" cy="272160"/>
          </a:xfrm>
          <a:prstGeom prst="rect">
            <a:avLst/>
          </a:prstGeom>
          <a:solidFill>
            <a:schemeClr val="bg1"/>
          </a:solidFill>
          <a:ln>
            <a:noFill/>
          </a:ln>
        </p:spPr>
        <p:style>
          <a:lnRef idx="0"/>
          <a:fillRef idx="0"/>
          <a:effectRef idx="0"/>
          <a:fontRef idx="minor"/>
        </p:style>
        <p:txBody>
          <a:bodyPr lIns="90000" rIns="90000" tIns="45000" bIns="45000"/>
          <a:p>
            <a:pPr>
              <a:lnSpc>
                <a:spcPct val="100000"/>
              </a:lnSpc>
              <a:spcBef>
                <a:spcPts val="601"/>
              </a:spcBef>
            </a:pPr>
            <a:r>
              <a:rPr b="0" lang="en-US" sz="1200" spc="-1" strike="noStrike">
                <a:solidFill>
                  <a:srgbClr val="000000"/>
                </a:solidFill>
                <a:latin typeface="Arial"/>
                <a:ea typeface="ＭＳ Ｐゴシック"/>
              </a:rPr>
              <a:t>(b)</a:t>
            </a:r>
            <a:endParaRPr b="0" lang="en-US" sz="1200" spc="-1" strike="noStrike">
              <a:latin typeface="Arial"/>
            </a:endParaRPr>
          </a:p>
        </p:txBody>
      </p:sp>
      <p:sp>
        <p:nvSpPr>
          <p:cNvPr id="708" name="CustomShape 46"/>
          <p:cNvSpPr/>
          <p:nvPr/>
        </p:nvSpPr>
        <p:spPr>
          <a:xfrm>
            <a:off x="673920" y="1136520"/>
            <a:ext cx="3009600" cy="516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0000ff"/>
                </a:solidFill>
                <a:latin typeface="Arial"/>
                <a:ea typeface="ＭＳ Ｐゴシック"/>
              </a:rPr>
              <a:t>Screw Dislocation</a:t>
            </a:r>
            <a:endParaRPr b="0" lang="en-US" sz="2800" spc="-1" strike="noStrike">
              <a:latin typeface="Arial"/>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TextShape 1"/>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Screw Dislocation</a:t>
            </a:r>
            <a:endParaRPr b="0" lang="en-US" sz="3600" spc="-1" strike="noStrike">
              <a:solidFill>
                <a:srgbClr val="000000"/>
              </a:solidFill>
              <a:latin typeface="Arial"/>
            </a:endParaRPr>
          </a:p>
        </p:txBody>
      </p:sp>
      <p:sp>
        <p:nvSpPr>
          <p:cNvPr id="710" name="TextShape 2"/>
          <p:cNvSpPr txBox="1"/>
          <p:nvPr/>
        </p:nvSpPr>
        <p:spPr>
          <a:xfrm>
            <a:off x="885240" y="994680"/>
            <a:ext cx="8604360" cy="527400"/>
          </a:xfrm>
          <a:prstGeom prst="rect">
            <a:avLst/>
          </a:prstGeom>
          <a:noFill/>
          <a:ln>
            <a:noFill/>
          </a:ln>
        </p:spPr>
        <p:txBody>
          <a:bodyPr/>
          <a:p>
            <a:pPr marL="343080" indent="-342720">
              <a:lnSpc>
                <a:spcPct val="100000"/>
              </a:lnSpc>
              <a:spcBef>
                <a:spcPts val="479"/>
              </a:spcBef>
              <a:buClr>
                <a:srgbClr val="000000"/>
              </a:buClr>
              <a:buFont typeface="Symbol" charset="2"/>
              <a:buChar char=""/>
            </a:pPr>
            <a:r>
              <a:rPr b="0" lang="en-US" sz="2400" spc="-1" strike="noStrike">
                <a:solidFill>
                  <a:srgbClr val="000000"/>
                </a:solidFill>
                <a:latin typeface="Arial"/>
                <a:ea typeface="ＭＳ Ｐゴシック"/>
              </a:rPr>
              <a:t>In VMSE on wileyplus: </a:t>
            </a:r>
            <a:endParaRPr b="0" lang="en-US" sz="2400" spc="-1" strike="noStrike">
              <a:solidFill>
                <a:srgbClr val="000000"/>
              </a:solidFill>
              <a:latin typeface="Arial"/>
            </a:endParaRPr>
          </a:p>
          <a:p>
            <a:pPr lvl="1" marL="743040" indent="-285480">
              <a:lnSpc>
                <a:spcPct val="100000"/>
              </a:lnSpc>
              <a:spcBef>
                <a:spcPts val="360"/>
              </a:spcBef>
              <a:buClr>
                <a:srgbClr val="000000"/>
              </a:buClr>
              <a:buFont typeface="Symbol" charset="2"/>
              <a:buChar char=""/>
            </a:pPr>
            <a:r>
              <a:rPr b="0" lang="en-US" sz="1800" spc="-1" strike="noStrike">
                <a:solidFill>
                  <a:srgbClr val="000000"/>
                </a:solidFill>
                <a:latin typeface="Arial"/>
                <a:ea typeface="ＭＳ Ｐゴシック"/>
              </a:rPr>
              <a:t>a region of crystal containing a dislocation can be rotated in 3D</a:t>
            </a:r>
            <a:endParaRPr b="0" lang="en-US" sz="1800" spc="-1" strike="noStrike">
              <a:solidFill>
                <a:srgbClr val="000000"/>
              </a:solidFill>
              <a:latin typeface="Arial"/>
            </a:endParaRPr>
          </a:p>
          <a:p>
            <a:pPr lvl="1" marL="743040" indent="-285480">
              <a:lnSpc>
                <a:spcPct val="100000"/>
              </a:lnSpc>
              <a:spcBef>
                <a:spcPts val="360"/>
              </a:spcBef>
              <a:buClr>
                <a:srgbClr val="000000"/>
              </a:buClr>
              <a:buFont typeface="Symbol" charset="2"/>
              <a:buChar char=""/>
            </a:pPr>
            <a:r>
              <a:rPr b="0" lang="en-US" sz="1800" spc="-1" strike="noStrike">
                <a:solidFill>
                  <a:srgbClr val="000000"/>
                </a:solidFill>
                <a:latin typeface="Arial"/>
                <a:ea typeface="ＭＳ Ｐゴシック"/>
              </a:rPr>
              <a:t>dislocation motion may be animated</a:t>
            </a:r>
            <a:endParaRPr b="0" lang="en-US" sz="1800" spc="-1" strike="noStrike">
              <a:solidFill>
                <a:srgbClr val="000000"/>
              </a:solidFill>
              <a:latin typeface="Arial"/>
            </a:endParaRPr>
          </a:p>
        </p:txBody>
      </p:sp>
      <p:sp>
        <p:nvSpPr>
          <p:cNvPr id="711" name="TextShape 3"/>
          <p:cNvSpPr txBox="1"/>
          <p:nvPr/>
        </p:nvSpPr>
        <p:spPr>
          <a:xfrm>
            <a:off x="8456040" y="5294520"/>
            <a:ext cx="1301760" cy="293760"/>
          </a:xfrm>
          <a:prstGeom prst="rect">
            <a:avLst/>
          </a:prstGeom>
          <a:noFill/>
          <a:ln w="9360">
            <a:noFill/>
          </a:ln>
        </p:spPr>
        <p:txBody>
          <a:bodyPr/>
          <a:p>
            <a:pPr algn="ctr">
              <a:lnSpc>
                <a:spcPct val="100000"/>
              </a:lnSpc>
            </a:pPr>
            <a:fld id="{8BE43F1A-0283-400E-A423-D26E45D56CF1}"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grpSp>
        <p:nvGrpSpPr>
          <p:cNvPr id="712" name="Group 4"/>
          <p:cNvGrpSpPr/>
          <p:nvPr/>
        </p:nvGrpSpPr>
        <p:grpSpPr>
          <a:xfrm>
            <a:off x="605520" y="2077560"/>
            <a:ext cx="8803800" cy="3261240"/>
            <a:chOff x="605520" y="2077560"/>
            <a:chExt cx="8803800" cy="3261240"/>
          </a:xfrm>
        </p:grpSpPr>
        <p:pic>
          <p:nvPicPr>
            <p:cNvPr id="713" name="Picture 5" descr=""/>
            <p:cNvPicPr/>
            <p:nvPr/>
          </p:nvPicPr>
          <p:blipFill>
            <a:blip r:embed="rId1"/>
            <a:stretch/>
          </p:blipFill>
          <p:spPr>
            <a:xfrm>
              <a:off x="605520" y="2077560"/>
              <a:ext cx="4204080" cy="2899440"/>
            </a:xfrm>
            <a:prstGeom prst="rect">
              <a:avLst/>
            </a:prstGeom>
            <a:ln>
              <a:noFill/>
            </a:ln>
          </p:spPr>
        </p:pic>
        <p:pic>
          <p:nvPicPr>
            <p:cNvPr id="714" name="Picture 6" descr=""/>
            <p:cNvPicPr/>
            <p:nvPr/>
          </p:nvPicPr>
          <p:blipFill>
            <a:blip r:embed="rId2"/>
            <a:stretch/>
          </p:blipFill>
          <p:spPr>
            <a:xfrm>
              <a:off x="5248440" y="2084400"/>
              <a:ext cx="4160880" cy="2894040"/>
            </a:xfrm>
            <a:prstGeom prst="rect">
              <a:avLst/>
            </a:prstGeom>
            <a:ln>
              <a:noFill/>
            </a:ln>
          </p:spPr>
        </p:pic>
        <p:sp>
          <p:nvSpPr>
            <p:cNvPr id="715" name="CustomShape 5"/>
            <p:cNvSpPr/>
            <p:nvPr/>
          </p:nvSpPr>
          <p:spPr>
            <a:xfrm>
              <a:off x="1921320" y="5022720"/>
              <a:ext cx="1807920" cy="316080"/>
            </a:xfrm>
            <a:prstGeom prst="rect">
              <a:avLst/>
            </a:prstGeom>
            <a:noFill/>
            <a:ln>
              <a:noFill/>
            </a:ln>
          </p:spPr>
          <p:style>
            <a:lnRef idx="0"/>
            <a:fillRef idx="0"/>
            <a:effectRef idx="0"/>
            <a:fontRef idx="minor"/>
          </p:style>
          <p:txBody>
            <a:bodyPr lIns="90000" rIns="90000" tIns="45000" bIns="45000"/>
            <a:p>
              <a:pPr marL="343080" indent="-342720">
                <a:lnSpc>
                  <a:spcPct val="100000"/>
                </a:lnSpc>
                <a:spcBef>
                  <a:spcPts val="400"/>
                </a:spcBef>
              </a:pPr>
              <a:r>
                <a:rPr b="0" lang="en-US" sz="2000" spc="-1" strike="noStrike">
                  <a:solidFill>
                    <a:srgbClr val="000000"/>
                  </a:solidFill>
                  <a:latin typeface="Arial"/>
                  <a:ea typeface="ＭＳ Ｐゴシック"/>
                </a:rPr>
                <a:t>Front View</a:t>
              </a:r>
              <a:endParaRPr b="0" lang="en-US" sz="2000" spc="-1" strike="noStrike">
                <a:latin typeface="Arial"/>
              </a:endParaRPr>
            </a:p>
          </p:txBody>
        </p:sp>
        <p:sp>
          <p:nvSpPr>
            <p:cNvPr id="716" name="CustomShape 6"/>
            <p:cNvSpPr/>
            <p:nvPr/>
          </p:nvSpPr>
          <p:spPr>
            <a:xfrm>
              <a:off x="6642720" y="5022720"/>
              <a:ext cx="1371600" cy="316080"/>
            </a:xfrm>
            <a:prstGeom prst="rect">
              <a:avLst/>
            </a:prstGeom>
            <a:noFill/>
            <a:ln>
              <a:noFill/>
            </a:ln>
          </p:spPr>
          <p:style>
            <a:lnRef idx="0"/>
            <a:fillRef idx="0"/>
            <a:effectRef idx="0"/>
            <a:fontRef idx="minor"/>
          </p:style>
          <p:txBody>
            <a:bodyPr lIns="90000" rIns="90000" tIns="45000" bIns="45000"/>
            <a:p>
              <a:pPr marL="343080" indent="-342720">
                <a:lnSpc>
                  <a:spcPct val="100000"/>
                </a:lnSpc>
                <a:spcBef>
                  <a:spcPts val="400"/>
                </a:spcBef>
              </a:pPr>
              <a:r>
                <a:rPr b="0" lang="en-US" sz="2000" spc="-1" strike="noStrike">
                  <a:solidFill>
                    <a:srgbClr val="000000"/>
                  </a:solidFill>
                  <a:latin typeface="Arial"/>
                  <a:ea typeface="ＭＳ Ｐゴシック"/>
                </a:rPr>
                <a:t>Top View</a:t>
              </a:r>
              <a:endParaRPr b="0" lang="en-US" sz="2000" spc="-1" strike="noStrike">
                <a:latin typeface="Arial"/>
              </a:endParaRPr>
            </a:p>
          </p:txBody>
        </p:sp>
      </p:grpSp>
      <p:sp>
        <p:nvSpPr>
          <p:cNvPr id="717" name="CustomShape 7"/>
          <p:cNvSpPr/>
          <p:nvPr/>
        </p:nvSpPr>
        <p:spPr>
          <a:xfrm>
            <a:off x="3634560" y="5173560"/>
            <a:ext cx="2778840" cy="316080"/>
          </a:xfrm>
          <a:prstGeom prst="rect">
            <a:avLst/>
          </a:prstGeom>
          <a:noFill/>
          <a:ln>
            <a:noFill/>
          </a:ln>
        </p:spPr>
        <p:style>
          <a:lnRef idx="0"/>
          <a:fillRef idx="0"/>
          <a:effectRef idx="0"/>
          <a:fontRef idx="minor"/>
        </p:style>
        <p:txBody>
          <a:bodyPr lIns="90000" rIns="90000" tIns="45000" bIns="45000"/>
          <a:p>
            <a:pPr marL="343080" indent="-342720">
              <a:lnSpc>
                <a:spcPct val="100000"/>
              </a:lnSpc>
              <a:spcBef>
                <a:spcPts val="400"/>
              </a:spcBef>
            </a:pPr>
            <a:r>
              <a:rPr b="0" lang="en-US" sz="2000" spc="-1" strike="noStrike">
                <a:solidFill>
                  <a:srgbClr val="000000"/>
                </a:solidFill>
                <a:latin typeface="Arial"/>
                <a:ea typeface="ＭＳ Ｐゴシック"/>
              </a:rPr>
              <a:t>VMSE Screen Shots</a:t>
            </a:r>
            <a:endParaRPr b="0" lang="en-US" sz="20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TextShape 1"/>
          <p:cNvSpPr txBox="1"/>
          <p:nvPr/>
        </p:nvSpPr>
        <p:spPr>
          <a:xfrm>
            <a:off x="8456040" y="5294520"/>
            <a:ext cx="1301760" cy="293760"/>
          </a:xfrm>
          <a:prstGeom prst="rect">
            <a:avLst/>
          </a:prstGeom>
          <a:noFill/>
          <a:ln w="9360">
            <a:noFill/>
          </a:ln>
        </p:spPr>
        <p:txBody>
          <a:bodyPr/>
          <a:p>
            <a:pPr algn="ctr">
              <a:lnSpc>
                <a:spcPct val="100000"/>
              </a:lnSpc>
            </a:pPr>
            <a:fld id="{7EE66F6F-7B2E-4584-BBD4-384BA92624D4}"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grpSp>
        <p:nvGrpSpPr>
          <p:cNvPr id="719" name="Group 2"/>
          <p:cNvGrpSpPr/>
          <p:nvPr/>
        </p:nvGrpSpPr>
        <p:grpSpPr>
          <a:xfrm>
            <a:off x="369000" y="1275480"/>
            <a:ext cx="9234360" cy="3219120"/>
            <a:chOff x="369000" y="1275480"/>
            <a:chExt cx="9234360" cy="3219120"/>
          </a:xfrm>
        </p:grpSpPr>
        <p:pic>
          <p:nvPicPr>
            <p:cNvPr id="720" name="Picture 8" descr=""/>
            <p:cNvPicPr/>
            <p:nvPr/>
          </p:nvPicPr>
          <p:blipFill>
            <a:blip r:embed="rId1"/>
            <a:stretch/>
          </p:blipFill>
          <p:spPr>
            <a:xfrm>
              <a:off x="5326920" y="1778040"/>
              <a:ext cx="4276440" cy="2342520"/>
            </a:xfrm>
            <a:prstGeom prst="rect">
              <a:avLst/>
            </a:prstGeom>
            <a:ln>
              <a:noFill/>
            </a:ln>
          </p:spPr>
        </p:pic>
        <p:pic>
          <p:nvPicPr>
            <p:cNvPr id="721" name="Picture 7" descr=""/>
            <p:cNvPicPr/>
            <p:nvPr/>
          </p:nvPicPr>
          <p:blipFill>
            <a:blip r:embed="rId2"/>
            <a:stretch/>
          </p:blipFill>
          <p:spPr>
            <a:xfrm>
              <a:off x="369000" y="1275480"/>
              <a:ext cx="4959000" cy="3219120"/>
            </a:xfrm>
            <a:prstGeom prst="rect">
              <a:avLst/>
            </a:prstGeom>
            <a:ln>
              <a:noFill/>
            </a:ln>
          </p:spPr>
        </p:pic>
      </p:grpSp>
      <p:sp>
        <p:nvSpPr>
          <p:cNvPr id="722" name="TextShape 3"/>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Edge, Screw, and Mixed Dislocations</a:t>
            </a:r>
            <a:endParaRPr b="0" lang="en-US" sz="3600" spc="-1" strike="noStrike">
              <a:solidFill>
                <a:srgbClr val="000000"/>
              </a:solidFill>
              <a:latin typeface="Arial"/>
            </a:endParaRPr>
          </a:p>
        </p:txBody>
      </p:sp>
      <p:grpSp>
        <p:nvGrpSpPr>
          <p:cNvPr id="723" name="Group 4"/>
          <p:cNvGrpSpPr/>
          <p:nvPr/>
        </p:nvGrpSpPr>
        <p:grpSpPr>
          <a:xfrm>
            <a:off x="4039560" y="2258640"/>
            <a:ext cx="5250960" cy="2195640"/>
            <a:chOff x="4039560" y="2258640"/>
            <a:chExt cx="5250960" cy="2195640"/>
          </a:xfrm>
        </p:grpSpPr>
        <p:sp>
          <p:nvSpPr>
            <p:cNvPr id="724" name="CustomShape 5"/>
            <p:cNvSpPr/>
            <p:nvPr/>
          </p:nvSpPr>
          <p:spPr>
            <a:xfrm>
              <a:off x="4552920" y="3998880"/>
              <a:ext cx="89136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8000"/>
                  </a:solidFill>
                  <a:latin typeface="Arial"/>
                  <a:ea typeface="ＭＳ Ｐゴシック"/>
                </a:rPr>
                <a:t>Edge</a:t>
              </a:r>
              <a:endParaRPr b="0" lang="en-US" sz="2400" spc="-1" strike="noStrike">
                <a:latin typeface="Arial"/>
              </a:endParaRPr>
            </a:p>
          </p:txBody>
        </p:sp>
        <p:sp>
          <p:nvSpPr>
            <p:cNvPr id="725" name="Line 6"/>
            <p:cNvSpPr/>
            <p:nvPr/>
          </p:nvSpPr>
          <p:spPr>
            <a:xfrm flipV="1">
              <a:off x="5380920" y="2258640"/>
              <a:ext cx="3909600" cy="1843920"/>
            </a:xfrm>
            <a:prstGeom prst="line">
              <a:avLst/>
            </a:prstGeom>
            <a:ln w="28440">
              <a:solidFill>
                <a:srgbClr val="008000"/>
              </a:solidFill>
              <a:round/>
              <a:tailEnd len="lg" type="stealth" w="lg"/>
            </a:ln>
          </p:spPr>
          <p:style>
            <a:lnRef idx="0"/>
            <a:fillRef idx="0"/>
            <a:effectRef idx="0"/>
            <a:fontRef idx="minor"/>
          </p:style>
        </p:sp>
        <p:sp>
          <p:nvSpPr>
            <p:cNvPr id="726" name="Line 7"/>
            <p:cNvSpPr/>
            <p:nvPr/>
          </p:nvSpPr>
          <p:spPr>
            <a:xfrm flipH="1" flipV="1">
              <a:off x="4039560" y="3211920"/>
              <a:ext cx="556920" cy="874440"/>
            </a:xfrm>
            <a:prstGeom prst="line">
              <a:avLst/>
            </a:prstGeom>
            <a:ln w="28440">
              <a:solidFill>
                <a:srgbClr val="008000"/>
              </a:solidFill>
              <a:round/>
              <a:tailEnd len="lg" type="stealth" w="lg"/>
            </a:ln>
          </p:spPr>
          <p:style>
            <a:lnRef idx="0"/>
            <a:fillRef idx="0"/>
            <a:effectRef idx="0"/>
            <a:fontRef idx="minor"/>
          </p:style>
        </p:sp>
      </p:grpSp>
      <p:sp>
        <p:nvSpPr>
          <p:cNvPr id="727" name="CustomShape 8"/>
          <p:cNvSpPr/>
          <p:nvPr/>
        </p:nvSpPr>
        <p:spPr>
          <a:xfrm>
            <a:off x="6632280" y="3994920"/>
            <a:ext cx="223560" cy="147960"/>
          </a:xfrm>
          <a:prstGeom prst="rect">
            <a:avLst/>
          </a:prstGeom>
          <a:solidFill>
            <a:schemeClr val="bg1"/>
          </a:solidFill>
          <a:ln>
            <a:noFill/>
          </a:ln>
        </p:spPr>
        <p:style>
          <a:lnRef idx="0"/>
          <a:fillRef idx="0"/>
          <a:effectRef idx="0"/>
          <a:fontRef idx="minor"/>
        </p:style>
      </p:sp>
      <p:grpSp>
        <p:nvGrpSpPr>
          <p:cNvPr id="728" name="Group 9"/>
          <p:cNvGrpSpPr/>
          <p:nvPr/>
        </p:nvGrpSpPr>
        <p:grpSpPr>
          <a:xfrm>
            <a:off x="2003040" y="3327840"/>
            <a:ext cx="4903920" cy="1759320"/>
            <a:chOff x="2003040" y="3327840"/>
            <a:chExt cx="4903920" cy="1759320"/>
          </a:xfrm>
        </p:grpSpPr>
        <p:sp>
          <p:nvSpPr>
            <p:cNvPr id="729" name="CustomShape 10"/>
            <p:cNvSpPr/>
            <p:nvPr/>
          </p:nvSpPr>
          <p:spPr>
            <a:xfrm>
              <a:off x="4429440" y="4631760"/>
              <a:ext cx="102708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ff"/>
                  </a:solidFill>
                  <a:latin typeface="Arial"/>
                  <a:ea typeface="ＭＳ Ｐゴシック"/>
                </a:rPr>
                <a:t>Screw</a:t>
              </a:r>
              <a:endParaRPr b="0" lang="en-US" sz="2400" spc="-1" strike="noStrike">
                <a:latin typeface="Arial"/>
              </a:endParaRPr>
            </a:p>
          </p:txBody>
        </p:sp>
        <p:sp>
          <p:nvSpPr>
            <p:cNvPr id="730" name="Line 11"/>
            <p:cNvSpPr/>
            <p:nvPr/>
          </p:nvSpPr>
          <p:spPr>
            <a:xfrm flipH="1" flipV="1">
              <a:off x="2003040" y="3327840"/>
              <a:ext cx="2383920" cy="1398600"/>
            </a:xfrm>
            <a:prstGeom prst="line">
              <a:avLst/>
            </a:prstGeom>
            <a:ln w="28440">
              <a:solidFill>
                <a:srgbClr val="0000ff"/>
              </a:solidFill>
              <a:round/>
              <a:tailEnd len="lg" type="stealth" w="lg"/>
            </a:ln>
          </p:spPr>
          <p:style>
            <a:lnRef idx="0"/>
            <a:fillRef idx="0"/>
            <a:effectRef idx="0"/>
            <a:fontRef idx="minor"/>
          </p:style>
        </p:sp>
        <p:sp>
          <p:nvSpPr>
            <p:cNvPr id="731" name="Line 12"/>
            <p:cNvSpPr/>
            <p:nvPr/>
          </p:nvSpPr>
          <p:spPr>
            <a:xfrm flipV="1">
              <a:off x="5464800" y="4000320"/>
              <a:ext cx="1442160" cy="732240"/>
            </a:xfrm>
            <a:prstGeom prst="line">
              <a:avLst/>
            </a:prstGeom>
            <a:ln w="28440">
              <a:solidFill>
                <a:srgbClr val="0000ff"/>
              </a:solidFill>
              <a:round/>
              <a:tailEnd len="lg" type="stealth" w="lg"/>
            </a:ln>
          </p:spPr>
          <p:style>
            <a:lnRef idx="0"/>
            <a:fillRef idx="0"/>
            <a:effectRef idx="0"/>
            <a:fontRef idx="minor"/>
          </p:style>
        </p:sp>
      </p:grpSp>
      <p:grpSp>
        <p:nvGrpSpPr>
          <p:cNvPr id="732" name="Group 13"/>
          <p:cNvGrpSpPr/>
          <p:nvPr/>
        </p:nvGrpSpPr>
        <p:grpSpPr>
          <a:xfrm>
            <a:off x="3098880" y="1099800"/>
            <a:ext cx="4175640" cy="1830600"/>
            <a:chOff x="3098880" y="1099800"/>
            <a:chExt cx="4175640" cy="1830600"/>
          </a:xfrm>
        </p:grpSpPr>
        <p:sp>
          <p:nvSpPr>
            <p:cNvPr id="733" name="CustomShape 14"/>
            <p:cNvSpPr/>
            <p:nvPr/>
          </p:nvSpPr>
          <p:spPr>
            <a:xfrm>
              <a:off x="4447800" y="1099800"/>
              <a:ext cx="99324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990000"/>
                  </a:solidFill>
                  <a:latin typeface="Arial"/>
                  <a:ea typeface="ＭＳ Ｐゴシック"/>
                </a:rPr>
                <a:t>Mixed</a:t>
              </a:r>
              <a:endParaRPr b="0" lang="en-US" sz="2400" spc="-1" strike="noStrike">
                <a:latin typeface="Arial"/>
              </a:endParaRPr>
            </a:p>
          </p:txBody>
        </p:sp>
        <p:sp>
          <p:nvSpPr>
            <p:cNvPr id="734" name="Line 15"/>
            <p:cNvSpPr/>
            <p:nvPr/>
          </p:nvSpPr>
          <p:spPr>
            <a:xfrm flipH="1">
              <a:off x="3098880" y="1400400"/>
              <a:ext cx="1356480" cy="1530000"/>
            </a:xfrm>
            <a:prstGeom prst="line">
              <a:avLst/>
            </a:prstGeom>
            <a:ln w="28440">
              <a:solidFill>
                <a:schemeClr val="tx2"/>
              </a:solidFill>
              <a:round/>
              <a:tailEnd len="lg" type="stealth" w="lg"/>
            </a:ln>
          </p:spPr>
          <p:style>
            <a:lnRef idx="0"/>
            <a:fillRef idx="0"/>
            <a:effectRef idx="0"/>
            <a:fontRef idx="minor"/>
          </p:style>
        </p:sp>
        <p:sp>
          <p:nvSpPr>
            <p:cNvPr id="735" name="Line 16"/>
            <p:cNvSpPr/>
            <p:nvPr/>
          </p:nvSpPr>
          <p:spPr>
            <a:xfrm>
              <a:off x="5407200" y="1422720"/>
              <a:ext cx="1867320" cy="1083960"/>
            </a:xfrm>
            <a:prstGeom prst="line">
              <a:avLst/>
            </a:prstGeom>
            <a:ln w="28440">
              <a:solidFill>
                <a:schemeClr val="tx2"/>
              </a:solidFill>
              <a:round/>
              <a:tailEnd len="lg" type="stealth" w="lg"/>
            </a:ln>
          </p:spPr>
          <p:style>
            <a:lnRef idx="0"/>
            <a:fillRef idx="0"/>
            <a:effectRef idx="0"/>
            <a:fontRef idx="minor"/>
          </p:style>
        </p:sp>
      </p:grpSp>
    </p:spTree>
  </p:cSld>
  <p:timing>
    <p:tnLst>
      <p:par>
        <p:cTn id="131" dur="indefinite" restart="never" nodeType="tmRoot">
          <p:childTnLst>
            <p:seq>
              <p:cTn id="132" dur="indefinite" nodeType="mainSeq">
                <p:childTnLst>
                  <p:par>
                    <p:cTn id="133" nodeType="clickEffect" fill="hold">
                      <p:stCondLst>
                        <p:cond delay="indefinite"/>
                      </p:stCondLst>
                      <p:childTnLst>
                        <p:par>
                          <p:cTn id="134" nodeType="withEffect" fill="hold">
                            <p:stCondLst>
                              <p:cond delay="0"/>
                            </p:stCondLst>
                            <p:childTnLst>
                              <p:par>
                                <p:cTn id="135" nodeType="clickEffect" fill="hold" presetClass="entr" presetID="22" presetSubtype="4">
                                  <p:stCondLst>
                                    <p:cond delay="0"/>
                                  </p:stCondLst>
                                  <p:childTnLst>
                                    <p:set>
                                      <p:cBhvr>
                                        <p:cTn id="136" dur="1" fill="hold">
                                          <p:stCondLst>
                                            <p:cond delay="0"/>
                                          </p:stCondLst>
                                        </p:cTn>
                                        <p:tgtEl>
                                          <p:spTgt spid="723"/>
                                        </p:tgtEl>
                                        <p:attrNameLst>
                                          <p:attrName>style.visibility</p:attrName>
                                        </p:attrNameLst>
                                      </p:cBhvr>
                                      <p:to>
                                        <p:strVal val="visible"/>
                                      </p:to>
                                    </p:set>
                                    <p:animEffect filter="wipe(down)" transition="in">
                                      <p:cBhvr additive="repl">
                                        <p:cTn id="137" dur="1000"/>
                                        <p:tgtEl>
                                          <p:spTgt spid="723"/>
                                        </p:tgtEl>
                                      </p:cBhvr>
                                    </p:animEffect>
                                  </p:childTnLst>
                                </p:cTn>
                              </p:par>
                            </p:childTnLst>
                          </p:cTn>
                        </p:par>
                      </p:childTnLst>
                    </p:cTn>
                  </p:par>
                  <p:par>
                    <p:cTn id="138" nodeType="clickEffect" fill="hold">
                      <p:stCondLst>
                        <p:cond delay="indefinite"/>
                      </p:stCondLst>
                      <p:childTnLst>
                        <p:par>
                          <p:cTn id="139" nodeType="withEffect" fill="hold">
                            <p:stCondLst>
                              <p:cond delay="0"/>
                            </p:stCondLst>
                            <p:childTnLst>
                              <p:par>
                                <p:cTn id="140" nodeType="clickEffect" fill="hold" presetClass="entr" presetID="22" presetSubtype="4">
                                  <p:stCondLst>
                                    <p:cond delay="0"/>
                                  </p:stCondLst>
                                  <p:childTnLst>
                                    <p:set>
                                      <p:cBhvr>
                                        <p:cTn id="141" dur="1" fill="hold">
                                          <p:stCondLst>
                                            <p:cond delay="0"/>
                                          </p:stCondLst>
                                        </p:cTn>
                                        <p:tgtEl>
                                          <p:spTgt spid="728"/>
                                        </p:tgtEl>
                                        <p:attrNameLst>
                                          <p:attrName>style.visibility</p:attrName>
                                        </p:attrNameLst>
                                      </p:cBhvr>
                                      <p:to>
                                        <p:strVal val="visible"/>
                                      </p:to>
                                    </p:set>
                                    <p:animEffect filter="wipe(down)" transition="in">
                                      <p:cBhvr additive="repl">
                                        <p:cTn id="142" dur="1000"/>
                                        <p:tgtEl>
                                          <p:spTgt spid="728"/>
                                        </p:tgtEl>
                                      </p:cBhvr>
                                    </p:animEffect>
                                  </p:childTnLst>
                                </p:cTn>
                              </p:par>
                            </p:childTnLst>
                          </p:cTn>
                        </p:par>
                      </p:childTnLst>
                    </p:cTn>
                  </p:par>
                  <p:par>
                    <p:cTn id="143" nodeType="clickEffect" fill="hold">
                      <p:stCondLst>
                        <p:cond delay="indefinite"/>
                      </p:stCondLst>
                      <p:childTnLst>
                        <p:par>
                          <p:cTn id="144" nodeType="withEffect" fill="hold">
                            <p:stCondLst>
                              <p:cond delay="0"/>
                            </p:stCondLst>
                            <p:childTnLst>
                              <p:par>
                                <p:cTn id="145" nodeType="clickEffect" fill="hold" presetClass="entr" presetID="22" presetSubtype="1">
                                  <p:stCondLst>
                                    <p:cond delay="0"/>
                                  </p:stCondLst>
                                  <p:childTnLst>
                                    <p:set>
                                      <p:cBhvr>
                                        <p:cTn id="146" dur="1" fill="hold">
                                          <p:stCondLst>
                                            <p:cond delay="0"/>
                                          </p:stCondLst>
                                        </p:cTn>
                                        <p:tgtEl>
                                          <p:spTgt spid="732"/>
                                        </p:tgtEl>
                                        <p:attrNameLst>
                                          <p:attrName>style.visibility</p:attrName>
                                        </p:attrNameLst>
                                      </p:cBhvr>
                                      <p:to>
                                        <p:strVal val="visible"/>
                                      </p:to>
                                    </p:set>
                                    <p:animEffect filter="wipe(up)" transition="in">
                                      <p:cBhvr additive="repl">
                                        <p:cTn id="147" dur="500"/>
                                        <p:tgtEl>
                                          <p:spTgt spid="73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TextShape 1"/>
          <p:cNvSpPr txBox="1"/>
          <p:nvPr/>
        </p:nvSpPr>
        <p:spPr>
          <a:xfrm>
            <a:off x="412200" y="110556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https://youtu.be/JPVS8d2c_4U</a:t>
            </a:r>
            <a:endParaRPr b="0" lang="en-US" sz="3600" spc="-1" strike="noStrike">
              <a:solidFill>
                <a:srgbClr val="000000"/>
              </a:solidFill>
              <a:latin typeface="Arial"/>
            </a:endParaRPr>
          </a:p>
        </p:txBody>
      </p:sp>
      <p:sp>
        <p:nvSpPr>
          <p:cNvPr id="737" name="TextShape 2"/>
          <p:cNvSpPr txBox="1"/>
          <p:nvPr/>
        </p:nvSpPr>
        <p:spPr>
          <a:xfrm>
            <a:off x="8456040" y="5294520"/>
            <a:ext cx="1301760" cy="293760"/>
          </a:xfrm>
          <a:prstGeom prst="rect">
            <a:avLst/>
          </a:prstGeom>
          <a:noFill/>
          <a:ln w="9360">
            <a:noFill/>
          </a:ln>
        </p:spPr>
        <p:txBody>
          <a:bodyPr/>
          <a:p>
            <a:pPr algn="ctr">
              <a:lnSpc>
                <a:spcPct val="100000"/>
              </a:lnSpc>
            </a:pPr>
            <a:fld id="{C5218001-C9EB-4A15-BBAB-18A9DBEC97C0}"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738" name="CustomShape 3"/>
          <p:cNvSpPr/>
          <p:nvPr/>
        </p:nvSpPr>
        <p:spPr>
          <a:xfrm>
            <a:off x="2844000" y="299880"/>
            <a:ext cx="4632840" cy="8211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Screw Dislocation Motion in CaO</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Paulo Branicio, USC</a:t>
            </a:r>
            <a:endParaRPr b="0" lang="en-US" sz="2400" spc="-1" strike="noStrike">
              <a:latin typeface="Arial"/>
            </a:endParaRPr>
          </a:p>
        </p:txBody>
      </p:sp>
      <p:sp>
        <p:nvSpPr>
          <p:cNvPr id="739" name="CustomShape 4"/>
          <p:cNvSpPr/>
          <p:nvPr/>
        </p:nvSpPr>
        <p:spPr>
          <a:xfrm>
            <a:off x="4099680" y="4683600"/>
            <a:ext cx="438264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https://youtu.be/VLsLS74AM9o</a:t>
            </a:r>
            <a:endParaRPr b="0" lang="en-US" sz="2400" spc="-1" strike="noStrike">
              <a:latin typeface="Arial"/>
            </a:endParaRPr>
          </a:p>
        </p:txBody>
      </p:sp>
      <p:pic>
        <p:nvPicPr>
          <p:cNvPr id="740" name="Picture 7" descr=""/>
          <p:cNvPicPr/>
          <p:nvPr/>
        </p:nvPicPr>
        <p:blipFill>
          <a:blip r:embed="rId1"/>
          <a:stretch/>
        </p:blipFill>
        <p:spPr>
          <a:xfrm>
            <a:off x="2978640" y="1902960"/>
            <a:ext cx="6299640" cy="2551320"/>
          </a:xfrm>
          <a:prstGeom prst="rect">
            <a:avLst/>
          </a:prstGeom>
          <a:ln>
            <a:noFill/>
          </a:ln>
        </p:spPr>
      </p:pic>
      <p:sp>
        <p:nvSpPr>
          <p:cNvPr id="741" name="CustomShape 5"/>
          <p:cNvSpPr/>
          <p:nvPr/>
        </p:nvSpPr>
        <p:spPr>
          <a:xfrm>
            <a:off x="441360" y="2775240"/>
            <a:ext cx="2396880" cy="1552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Dislocations can</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dissociate into</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two partials and</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a stacking fault</a:t>
            </a:r>
            <a:endParaRPr b="0" lang="en-US" sz="2400" spc="-1" strike="noStrike">
              <a:latin typeface="Arial"/>
            </a:endParaRPr>
          </a:p>
        </p:txBody>
      </p:sp>
      <p:sp>
        <p:nvSpPr>
          <p:cNvPr id="742" name="CustomShape 6"/>
          <p:cNvSpPr/>
          <p:nvPr/>
        </p:nvSpPr>
        <p:spPr>
          <a:xfrm>
            <a:off x="4096440" y="4989240"/>
            <a:ext cx="433260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https://youtu.be/1r-UqxmuYCw</a:t>
            </a:r>
            <a:endParaRPr b="0" lang="en-US" sz="2400" spc="-1" strike="noStrike">
              <a:latin typeface="Arial"/>
            </a:endParaRPr>
          </a:p>
        </p:txBody>
      </p:sp>
      <p:sp>
        <p:nvSpPr>
          <p:cNvPr id="743" name="CustomShape 7"/>
          <p:cNvSpPr/>
          <p:nvPr/>
        </p:nvSpPr>
        <p:spPr>
          <a:xfrm>
            <a:off x="416520" y="4989240"/>
            <a:ext cx="324720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Bragg, 1947, bubbles: </a:t>
            </a:r>
            <a:endParaRPr b="0" lang="en-US" sz="2400" spc="-1" strike="noStrike">
              <a:latin typeface="Arial"/>
            </a:endParaRPr>
          </a:p>
        </p:txBody>
      </p:sp>
      <p:sp>
        <p:nvSpPr>
          <p:cNvPr id="744" name="CustomShape 8"/>
          <p:cNvSpPr/>
          <p:nvPr/>
        </p:nvSpPr>
        <p:spPr>
          <a:xfrm>
            <a:off x="396000" y="4664880"/>
            <a:ext cx="285588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Needle in particles: </a:t>
            </a:r>
            <a:endParaRPr b="0" lang="en-US" sz="2400" spc="-1" strike="noStrike">
              <a:latin typeface="Arial"/>
            </a:endParaRPr>
          </a:p>
        </p:txBody>
      </p:sp>
    </p:spTree>
  </p:cSld>
  <p:timing>
    <p:tnLst>
      <p:par>
        <p:cTn id="148" dur="indefinite" restart="never" nodeType="tmRoot">
          <p:childTnLst>
            <p:seq>
              <p:cTn id="149"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8456040" y="5294520"/>
            <a:ext cx="1301760" cy="293760"/>
          </a:xfrm>
          <a:prstGeom prst="rect">
            <a:avLst/>
          </a:prstGeom>
          <a:noFill/>
          <a:ln w="9360">
            <a:noFill/>
          </a:ln>
        </p:spPr>
        <p:txBody>
          <a:bodyPr/>
          <a:p>
            <a:pPr algn="ctr">
              <a:lnSpc>
                <a:spcPct val="100000"/>
              </a:lnSpc>
            </a:pPr>
            <a:fld id="{62BC4AD6-F5FE-4B8F-8030-8AC613CB3310}"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188" name="TextShape 2"/>
          <p:cNvSpPr txBox="1"/>
          <p:nvPr/>
        </p:nvSpPr>
        <p:spPr>
          <a:xfrm>
            <a:off x="419760" y="314640"/>
            <a:ext cx="9239400" cy="566640"/>
          </a:xfrm>
          <a:prstGeom prst="rect">
            <a:avLst/>
          </a:prstGeom>
          <a:noFill/>
          <a:ln>
            <a:noFill/>
          </a:ln>
        </p:spPr>
        <p:txBody>
          <a:bodyPr anchor="ctr"/>
          <a:p>
            <a:pPr algn="ctr">
              <a:lnSpc>
                <a:spcPct val="100000"/>
              </a:lnSpc>
            </a:pPr>
            <a:r>
              <a:rPr b="0" lang="en-US" sz="4000" spc="-1" strike="noStrike">
                <a:solidFill>
                  <a:srgbClr val="990000"/>
                </a:solidFill>
                <a:latin typeface="Arial"/>
                <a:ea typeface="ＭＳ Ｐゴシック"/>
              </a:rPr>
              <a:t>Imperfections in Solids</a:t>
            </a:r>
            <a:endParaRPr b="0" lang="en-US" sz="4000" spc="-1" strike="noStrike">
              <a:solidFill>
                <a:srgbClr val="000000"/>
              </a:solidFill>
              <a:latin typeface="Arial"/>
            </a:endParaRPr>
          </a:p>
        </p:txBody>
      </p:sp>
      <p:sp>
        <p:nvSpPr>
          <p:cNvPr id="189" name="TextShape 3"/>
          <p:cNvSpPr txBox="1"/>
          <p:nvPr/>
        </p:nvSpPr>
        <p:spPr>
          <a:xfrm>
            <a:off x="678960" y="1072080"/>
            <a:ext cx="8721720" cy="4031640"/>
          </a:xfrm>
          <a:prstGeom prst="rect">
            <a:avLst/>
          </a:prstGeom>
          <a:noFill/>
          <a:ln>
            <a:noFill/>
          </a:ln>
        </p:spPr>
        <p:txBody>
          <a:bodyPr/>
          <a:p>
            <a:pPr marL="343080" indent="-342720">
              <a:lnSpc>
                <a:spcPct val="100000"/>
              </a:lnSpc>
              <a:spcBef>
                <a:spcPts val="641"/>
              </a:spcBef>
            </a:pPr>
            <a:r>
              <a:rPr b="0" lang="en-US" sz="3200" spc="-1" strike="noStrike">
                <a:solidFill>
                  <a:srgbClr val="000000"/>
                </a:solidFill>
                <a:latin typeface="Arial"/>
                <a:ea typeface="ＭＳ Ｐゴシック"/>
              </a:rPr>
              <a:t>Many of the important properties of materials are due to the presence of imperfections, or defects.  Anything that disrupts the symmetry of the material is by definition a defect.  Defects in materials are not necessarily bad.</a:t>
            </a:r>
            <a:endParaRPr b="0" lang="en-US" sz="3200" spc="-1" strike="noStrike">
              <a:solidFill>
                <a:srgbClr val="000000"/>
              </a:solidFill>
              <a:latin typeface="Arial"/>
            </a:endParaRPr>
          </a:p>
          <a:p>
            <a:pPr marL="343080" indent="-342720">
              <a:lnSpc>
                <a:spcPct val="100000"/>
              </a:lnSpc>
              <a:spcBef>
                <a:spcPts val="641"/>
              </a:spcBef>
            </a:pPr>
            <a:endParaRPr b="0" lang="en-US" sz="3200" spc="-1" strike="noStrike">
              <a:solidFill>
                <a:srgbClr val="000000"/>
              </a:solidFill>
              <a:latin typeface="Arial"/>
            </a:endParaRPr>
          </a:p>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ea typeface="ＭＳ Ｐゴシック"/>
              </a:rPr>
              <a:t>What are these imperfections?  </a:t>
            </a:r>
            <a:endParaRPr b="0" lang="en-US" sz="3200" spc="-1" strike="noStrike">
              <a:solidFill>
                <a:srgbClr val="000000"/>
              </a:solidFill>
              <a:latin typeface="Arial"/>
            </a:endParaRPr>
          </a:p>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ea typeface="ＭＳ Ｐゴシック"/>
              </a:rPr>
              <a:t>Why are they important?  </a:t>
            </a:r>
            <a:endParaRPr b="0" lang="en-US" sz="3200" spc="-1" strike="noStrike">
              <a:solidFill>
                <a:srgbClr val="000000"/>
              </a:solidFill>
              <a:latin typeface="Arial"/>
            </a:endParaRPr>
          </a:p>
          <a:p>
            <a:pPr marL="343080" indent="-342720">
              <a:lnSpc>
                <a:spcPct val="100000"/>
              </a:lnSpc>
              <a:spcBef>
                <a:spcPts val="641"/>
              </a:spcBef>
            </a:pPr>
            <a:r>
              <a:rPr b="0" lang="en-US" sz="3200" spc="-1" strike="noStrike">
                <a:solidFill>
                  <a:srgbClr val="000000"/>
                </a:solidFill>
                <a:latin typeface="Arial"/>
                <a:ea typeface="ＭＳ Ｐゴシック"/>
              </a:rPr>
              <a:t>   </a:t>
            </a:r>
            <a:endParaRPr b="0" lang="en-US" sz="3200" spc="-1" strike="noStrike">
              <a:solidFill>
                <a:srgbClr val="000000"/>
              </a:solid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TextShape 1"/>
          <p:cNvSpPr txBox="1"/>
          <p:nvPr/>
        </p:nvSpPr>
        <p:spPr>
          <a:xfrm>
            <a:off x="8456040" y="5294520"/>
            <a:ext cx="1301760" cy="293760"/>
          </a:xfrm>
          <a:prstGeom prst="rect">
            <a:avLst/>
          </a:prstGeom>
          <a:noFill/>
          <a:ln w="9360">
            <a:noFill/>
          </a:ln>
        </p:spPr>
        <p:txBody>
          <a:bodyPr/>
          <a:p>
            <a:pPr algn="ctr">
              <a:lnSpc>
                <a:spcPct val="100000"/>
              </a:lnSpc>
            </a:pPr>
            <a:fld id="{DA563653-E53C-4D9E-BC2B-7521C2772001}"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746" name="CustomShape 2"/>
          <p:cNvSpPr/>
          <p:nvPr/>
        </p:nvSpPr>
        <p:spPr>
          <a:xfrm>
            <a:off x="1266480" y="568800"/>
            <a:ext cx="404136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Why dissociate into partials?</a:t>
            </a:r>
            <a:endParaRPr b="0" lang="en-US" sz="2400" spc="-1" strike="noStrike">
              <a:latin typeface="Arial"/>
            </a:endParaRPr>
          </a:p>
        </p:txBody>
      </p:sp>
      <p:sp>
        <p:nvSpPr>
          <p:cNvPr id="747" name="CustomShape 3"/>
          <p:cNvSpPr/>
          <p:nvPr/>
        </p:nvSpPr>
        <p:spPr>
          <a:xfrm>
            <a:off x="1364400" y="1247760"/>
            <a:ext cx="561420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Dislocation energy is proportional to Gb</a:t>
            </a:r>
            <a:r>
              <a:rPr b="0" lang="en-US" sz="2400" spc="-1" strike="noStrike" baseline="30000">
                <a:solidFill>
                  <a:srgbClr val="000000"/>
                </a:solidFill>
                <a:latin typeface="Arial"/>
                <a:ea typeface="ＭＳ Ｐゴシック"/>
              </a:rPr>
              <a:t>2</a:t>
            </a:r>
            <a:endParaRPr b="0" lang="en-US" sz="2400" spc="-1" strike="noStrike">
              <a:latin typeface="Arial"/>
            </a:endParaRPr>
          </a:p>
        </p:txBody>
      </p:sp>
      <p:sp>
        <p:nvSpPr>
          <p:cNvPr id="748" name="CustomShape 4"/>
          <p:cNvSpPr/>
          <p:nvPr/>
        </p:nvSpPr>
        <p:spPr>
          <a:xfrm>
            <a:off x="1502640" y="1876320"/>
            <a:ext cx="650592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Full dislocation  </a:t>
            </a:r>
            <a:r>
              <a:rPr b="0" lang="en-US" sz="2400" spc="-1" strike="noStrike">
                <a:solidFill>
                  <a:srgbClr val="000000"/>
                </a:solidFill>
                <a:latin typeface="Wingdings"/>
                <a:ea typeface="ＭＳ Ｐゴシック"/>
              </a:rPr>
              <a:t></a:t>
            </a:r>
            <a:r>
              <a:rPr b="0" lang="en-US" sz="2400" spc="-1" strike="noStrike">
                <a:solidFill>
                  <a:srgbClr val="000000"/>
                </a:solidFill>
                <a:latin typeface="Arial"/>
                <a:ea typeface="ＭＳ Ｐゴシック"/>
              </a:rPr>
              <a:t> Two partials + stacking fault</a:t>
            </a:r>
            <a:endParaRPr b="0" lang="en-US" sz="2400" spc="-1" strike="noStrike">
              <a:latin typeface="Arial"/>
            </a:endParaRPr>
          </a:p>
        </p:txBody>
      </p:sp>
      <p:sp>
        <p:nvSpPr>
          <p:cNvPr id="749" name="CustomShape 5"/>
          <p:cNvSpPr/>
          <p:nvPr/>
        </p:nvSpPr>
        <p:spPr>
          <a:xfrm>
            <a:off x="1296000" y="2601720"/>
            <a:ext cx="4047120" cy="1552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Gb</a:t>
            </a:r>
            <a:r>
              <a:rPr b="0" lang="en-US" sz="2400" spc="-1" strike="noStrike" baseline="30000">
                <a:solidFill>
                  <a:srgbClr val="000000"/>
                </a:solidFill>
                <a:latin typeface="Arial"/>
                <a:ea typeface="ＭＳ Ｐゴシック"/>
              </a:rPr>
              <a:t>2</a:t>
            </a:r>
            <a:r>
              <a:rPr b="0" lang="en-US" sz="2400" spc="-1" strike="noStrike">
                <a:solidFill>
                  <a:srgbClr val="000000"/>
                </a:solidFill>
                <a:latin typeface="Arial"/>
                <a:ea typeface="ＭＳ Ｐゴシック"/>
              </a:rPr>
              <a:t> </a:t>
            </a:r>
            <a:r>
              <a:rPr b="0" lang="en-US" sz="2400" spc="-1" strike="noStrike">
                <a:solidFill>
                  <a:srgbClr val="000000"/>
                </a:solidFill>
                <a:latin typeface="Wingdings"/>
                <a:ea typeface="ＭＳ Ｐゴシック"/>
              </a:rPr>
              <a:t></a:t>
            </a:r>
            <a:r>
              <a:rPr b="0" lang="en-US" sz="2400" spc="-1" strike="noStrike">
                <a:solidFill>
                  <a:srgbClr val="000000"/>
                </a:solidFill>
                <a:latin typeface="Arial"/>
                <a:ea typeface="ＭＳ Ｐゴシック"/>
              </a:rPr>
              <a:t> G(b/2)</a:t>
            </a:r>
            <a:r>
              <a:rPr b="0" lang="en-US" sz="2400" spc="-1" strike="noStrike" baseline="30000">
                <a:solidFill>
                  <a:srgbClr val="000000"/>
                </a:solidFill>
                <a:latin typeface="Arial"/>
                <a:ea typeface="ＭＳ Ｐゴシック"/>
              </a:rPr>
              <a:t>2</a:t>
            </a:r>
            <a:r>
              <a:rPr b="0" lang="en-US" sz="2400" spc="-1" strike="noStrike">
                <a:solidFill>
                  <a:srgbClr val="000000"/>
                </a:solidFill>
                <a:latin typeface="Arial"/>
                <a:ea typeface="ＭＳ Ｐゴシック"/>
              </a:rPr>
              <a:t> + </a:t>
            </a:r>
            <a:r>
              <a:rPr b="0" lang="en-US" sz="2400" spc="-1" strike="noStrike">
                <a:solidFill>
                  <a:srgbClr val="000000"/>
                </a:solidFill>
                <a:latin typeface="Symbol"/>
                <a:ea typeface="ＭＳ Ｐゴシック"/>
              </a:rPr>
              <a:t>g</a:t>
            </a:r>
            <a:r>
              <a:rPr b="0" lang="en-US" sz="2400" spc="-1" strike="noStrike">
                <a:solidFill>
                  <a:srgbClr val="000000"/>
                </a:solidFill>
                <a:latin typeface="Arial"/>
                <a:ea typeface="ＭＳ Ｐゴシック"/>
              </a:rPr>
              <a:t>f + G(b/2)</a:t>
            </a:r>
            <a:r>
              <a:rPr b="0" lang="en-US" sz="2400" spc="-1" strike="noStrike" baseline="30000">
                <a:solidFill>
                  <a:srgbClr val="000000"/>
                </a:solidFill>
                <a:latin typeface="Arial"/>
                <a:ea typeface="ＭＳ Ｐゴシック"/>
              </a:rPr>
              <a:t>2</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 </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750" name="CustomShape 6"/>
          <p:cNvSpPr/>
          <p:nvPr/>
        </p:nvSpPr>
        <p:spPr>
          <a:xfrm>
            <a:off x="1297080" y="3277080"/>
            <a:ext cx="469800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If equal, f = Gb</a:t>
            </a:r>
            <a:r>
              <a:rPr b="0" lang="en-US" sz="2400" spc="-1" strike="noStrike" baseline="30000">
                <a:solidFill>
                  <a:srgbClr val="000000"/>
                </a:solidFill>
                <a:latin typeface="Arial"/>
                <a:ea typeface="ＭＳ Ｐゴシック"/>
              </a:rPr>
              <a:t>2</a:t>
            </a:r>
            <a:r>
              <a:rPr b="0" lang="en-US" sz="2400" spc="-1" strike="noStrike">
                <a:solidFill>
                  <a:srgbClr val="000000"/>
                </a:solidFill>
                <a:latin typeface="Arial"/>
                <a:ea typeface="ＭＳ Ｐゴシック"/>
              </a:rPr>
              <a:t>/2</a:t>
            </a:r>
            <a:r>
              <a:rPr b="0" lang="en-US" sz="2400" spc="-1" strike="noStrike">
                <a:solidFill>
                  <a:srgbClr val="000000"/>
                </a:solidFill>
                <a:latin typeface="Symbol"/>
                <a:ea typeface="ＭＳ Ｐゴシック"/>
              </a:rPr>
              <a:t>g</a:t>
            </a:r>
            <a:r>
              <a:rPr b="0" lang="en-US" sz="2400" spc="-1" strike="noStrike">
                <a:solidFill>
                  <a:srgbClr val="000000"/>
                </a:solidFill>
                <a:latin typeface="Arial"/>
                <a:ea typeface="ＭＳ Ｐゴシック"/>
              </a:rPr>
              <a:t>   or </a:t>
            </a:r>
            <a:r>
              <a:rPr b="0" lang="en-US" sz="2400" spc="-1" strike="noStrike">
                <a:solidFill>
                  <a:srgbClr val="000000"/>
                </a:solidFill>
                <a:latin typeface="Symbol"/>
                <a:ea typeface="ＭＳ Ｐゴシック"/>
              </a:rPr>
              <a:t>g</a:t>
            </a:r>
            <a:r>
              <a:rPr b="0" lang="en-US" sz="2400" spc="-1" strike="noStrike">
                <a:solidFill>
                  <a:srgbClr val="000000"/>
                </a:solidFill>
                <a:latin typeface="Arial"/>
                <a:ea typeface="ＭＳ Ｐゴシック"/>
              </a:rPr>
              <a:t> = Gb</a:t>
            </a:r>
            <a:r>
              <a:rPr b="0" lang="en-US" sz="2400" spc="-1" strike="noStrike" baseline="30000">
                <a:solidFill>
                  <a:srgbClr val="000000"/>
                </a:solidFill>
                <a:latin typeface="Arial"/>
                <a:ea typeface="ＭＳ Ｐゴシック"/>
              </a:rPr>
              <a:t>2</a:t>
            </a:r>
            <a:r>
              <a:rPr b="0" lang="en-US" sz="2400" spc="-1" strike="noStrike">
                <a:solidFill>
                  <a:srgbClr val="000000"/>
                </a:solidFill>
                <a:latin typeface="Arial"/>
                <a:ea typeface="ＭＳ Ｐゴシック"/>
              </a:rPr>
              <a:t>/2f</a:t>
            </a:r>
            <a:endParaRPr b="0" lang="en-US" sz="2400" spc="-1" strike="noStrike">
              <a:latin typeface="Arial"/>
            </a:endParaRPr>
          </a:p>
        </p:txBody>
      </p:sp>
      <p:sp>
        <p:nvSpPr>
          <p:cNvPr id="751" name="CustomShape 7"/>
          <p:cNvSpPr/>
          <p:nvPr/>
        </p:nvSpPr>
        <p:spPr>
          <a:xfrm>
            <a:off x="1398240" y="3952440"/>
            <a:ext cx="640044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If </a:t>
            </a:r>
            <a:r>
              <a:rPr b="0" lang="en-US" sz="2400" spc="-1" strike="noStrike">
                <a:solidFill>
                  <a:srgbClr val="000000"/>
                </a:solidFill>
                <a:latin typeface="Symbol"/>
                <a:ea typeface="ＭＳ Ｐゴシック"/>
              </a:rPr>
              <a:t>g</a:t>
            </a:r>
            <a:r>
              <a:rPr b="0" lang="en-US" sz="2400" spc="-1" strike="noStrike">
                <a:solidFill>
                  <a:srgbClr val="000000"/>
                </a:solidFill>
                <a:latin typeface="Arial"/>
                <a:ea typeface="ＭＳ Ｐゴシック"/>
              </a:rPr>
              <a:t> small, partials will separate widely (f large)</a:t>
            </a:r>
            <a:endParaRPr b="0" lang="en-US" sz="2400" spc="-1" strike="noStrike">
              <a:latin typeface="Arial"/>
            </a:endParaRPr>
          </a:p>
        </p:txBody>
      </p:sp>
    </p:spTree>
  </p:cSld>
  <p:timing>
    <p:tnLst>
      <p:par>
        <p:cTn id="150" dur="indefinite" restart="never" nodeType="tmRoot">
          <p:childTnLst>
            <p:seq>
              <p:cTn id="151"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TextShape 1"/>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Surface Energy</a:t>
            </a:r>
            <a:endParaRPr b="0" lang="en-US" sz="3600" spc="-1" strike="noStrike">
              <a:solidFill>
                <a:srgbClr val="000000"/>
              </a:solidFill>
              <a:latin typeface="Arial"/>
            </a:endParaRPr>
          </a:p>
        </p:txBody>
      </p:sp>
      <p:pic>
        <p:nvPicPr>
          <p:cNvPr id="753" name="Picture 3" descr=""/>
          <p:cNvPicPr/>
          <p:nvPr/>
        </p:nvPicPr>
        <p:blipFill>
          <a:blip r:embed="rId1"/>
          <a:stretch/>
        </p:blipFill>
        <p:spPr>
          <a:xfrm>
            <a:off x="2533680" y="1327680"/>
            <a:ext cx="5011560" cy="377640"/>
          </a:xfrm>
          <a:prstGeom prst="rect">
            <a:avLst/>
          </a:prstGeom>
          <a:ln>
            <a:noFill/>
          </a:ln>
        </p:spPr>
      </p:pic>
      <p:sp>
        <p:nvSpPr>
          <p:cNvPr id="754" name="CustomShape 2"/>
          <p:cNvSpPr/>
          <p:nvPr/>
        </p:nvSpPr>
        <p:spPr>
          <a:xfrm>
            <a:off x="554400" y="1984680"/>
            <a:ext cx="679212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Some values of surface energy: mN/m or dyn/cm</a:t>
            </a:r>
            <a:endParaRPr b="0" lang="en-US" sz="2400" spc="-1" strike="noStrike">
              <a:latin typeface="Arial"/>
            </a:endParaRPr>
          </a:p>
        </p:txBody>
      </p:sp>
      <p:sp>
        <p:nvSpPr>
          <p:cNvPr id="755" name="CustomShape 3"/>
          <p:cNvSpPr/>
          <p:nvPr/>
        </p:nvSpPr>
        <p:spPr>
          <a:xfrm>
            <a:off x="1508400" y="2960640"/>
            <a:ext cx="131508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Hexane </a:t>
            </a:r>
            <a:endParaRPr b="0" lang="en-US" sz="2400" spc="-1" strike="noStrike">
              <a:latin typeface="Arial"/>
            </a:endParaRPr>
          </a:p>
        </p:txBody>
      </p:sp>
      <p:graphicFrame>
        <p:nvGraphicFramePr>
          <p:cNvPr id="756" name="Table 4"/>
          <p:cNvGraphicFramePr/>
          <p:nvPr/>
        </p:nvGraphicFramePr>
        <p:xfrm>
          <a:off x="1679400" y="2727000"/>
          <a:ext cx="6719760" cy="2145960"/>
        </p:xfrm>
        <a:graphic>
          <a:graphicData uri="http://schemas.openxmlformats.org/drawingml/2006/table">
            <a:tbl>
              <a:tblPr/>
              <a:tblGrid>
                <a:gridCol w="3359880"/>
                <a:gridCol w="3359880"/>
              </a:tblGrid>
              <a:tr h="347760">
                <a:tc>
                  <a:txBody>
                    <a:bodyPr/>
                    <a:p>
                      <a:pPr>
                        <a:lnSpc>
                          <a:spcPct val="100000"/>
                        </a:lnSpc>
                      </a:pPr>
                      <a:r>
                        <a:rPr b="1" lang="en-US" sz="1800" spc="-1" strike="noStrike">
                          <a:solidFill>
                            <a:srgbClr val="ffffff"/>
                          </a:solidFill>
                          <a:latin typeface="Arial"/>
                        </a:rPr>
                        <a:t>Substance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c>
                  <a:txBody>
                    <a:bodyPr/>
                    <a:p>
                      <a:pPr>
                        <a:lnSpc>
                          <a:spcPct val="100000"/>
                        </a:lnSpc>
                      </a:pPr>
                      <a:r>
                        <a:rPr b="1" lang="en-US" sz="1800" spc="-1" strike="noStrike">
                          <a:solidFill>
                            <a:srgbClr val="ffffff"/>
                          </a:solidFill>
                          <a:latin typeface="Arial"/>
                        </a:rPr>
                        <a:t>Surface tension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cc99"/>
                    </a:solidFill>
                  </a:tcPr>
                </a:tc>
              </a:tr>
              <a:tr h="347760">
                <a:tc>
                  <a:txBody>
                    <a:bodyPr/>
                    <a:p>
                      <a:pPr>
                        <a:lnSpc>
                          <a:spcPct val="100000"/>
                        </a:lnSpc>
                      </a:pPr>
                      <a:r>
                        <a:rPr b="0" lang="en-US" sz="1800" spc="-1" strike="noStrike">
                          <a:solidFill>
                            <a:srgbClr val="000000"/>
                          </a:solidFill>
                          <a:latin typeface="Arial"/>
                        </a:rPr>
                        <a:t>Hexane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nSpc>
                          <a:spcPct val="100000"/>
                        </a:lnSpc>
                      </a:pPr>
                      <a:r>
                        <a:rPr b="0" lang="en-US" sz="1800" spc="-1" strike="noStrike">
                          <a:solidFill>
                            <a:srgbClr val="000000"/>
                          </a:solidFill>
                          <a:latin typeface="Arial"/>
                        </a:rPr>
                        <a:t>18.4</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r>
              <a:tr h="347760">
                <a:tc>
                  <a:txBody>
                    <a:bodyPr/>
                    <a:p>
                      <a:pPr>
                        <a:lnSpc>
                          <a:spcPct val="100000"/>
                        </a:lnSpc>
                      </a:pPr>
                      <a:r>
                        <a:rPr b="0" lang="en-US" sz="1800" spc="-1" strike="noStrike">
                          <a:solidFill>
                            <a:srgbClr val="000000"/>
                          </a:solidFill>
                          <a:latin typeface="Arial"/>
                        </a:rPr>
                        <a:t>Ethanol</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nSpc>
                          <a:spcPct val="100000"/>
                        </a:lnSpc>
                      </a:pPr>
                      <a:r>
                        <a:rPr b="0" lang="en-US" sz="1800" spc="-1" strike="noStrike">
                          <a:solidFill>
                            <a:srgbClr val="000000"/>
                          </a:solidFill>
                          <a:latin typeface="Arial"/>
                        </a:rPr>
                        <a:t>22.3</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r>
              <a:tr h="347760">
                <a:tc>
                  <a:txBody>
                    <a:bodyPr/>
                    <a:p>
                      <a:pPr>
                        <a:lnSpc>
                          <a:spcPct val="100000"/>
                        </a:lnSpc>
                      </a:pPr>
                      <a:r>
                        <a:rPr b="0" lang="en-US" sz="1800" spc="-1" strike="noStrike">
                          <a:solidFill>
                            <a:srgbClr val="000000"/>
                          </a:solidFill>
                          <a:latin typeface="Arial"/>
                        </a:rPr>
                        <a:t>Acetic acid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nSpc>
                          <a:spcPct val="100000"/>
                        </a:lnSpc>
                      </a:pPr>
                      <a:r>
                        <a:rPr b="0" lang="en-US" sz="1800" spc="-1" strike="noStrike">
                          <a:solidFill>
                            <a:srgbClr val="000000"/>
                          </a:solidFill>
                          <a:latin typeface="Arial"/>
                        </a:rPr>
                        <a:t>27.6</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r>
              <a:tr h="347760">
                <a:tc>
                  <a:txBody>
                    <a:bodyPr/>
                    <a:p>
                      <a:pPr>
                        <a:lnSpc>
                          <a:spcPct val="100000"/>
                        </a:lnSpc>
                      </a:pPr>
                      <a:r>
                        <a:rPr b="0" lang="en-US" sz="1800" spc="-1" strike="noStrike">
                          <a:solidFill>
                            <a:srgbClr val="000000"/>
                          </a:solidFill>
                          <a:latin typeface="Arial"/>
                        </a:rPr>
                        <a:t>Water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nSpc>
                          <a:spcPct val="100000"/>
                        </a:lnSpc>
                      </a:pPr>
                      <a:r>
                        <a:rPr b="0" lang="en-US" sz="1800" spc="-1" strike="noStrike">
                          <a:solidFill>
                            <a:srgbClr val="000000"/>
                          </a:solidFill>
                          <a:latin typeface="Arial"/>
                        </a:rPr>
                        <a:t>72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r>
              <a:tr h="347760">
                <a:tc>
                  <a:txBody>
                    <a:bodyPr/>
                    <a:p>
                      <a:pPr>
                        <a:lnSpc>
                          <a:spcPct val="100000"/>
                        </a:lnSpc>
                      </a:pPr>
                      <a:r>
                        <a:rPr b="0" lang="en-US" sz="1800" spc="-1" strike="noStrike">
                          <a:solidFill>
                            <a:srgbClr val="000000"/>
                          </a:solidFill>
                          <a:latin typeface="Arial"/>
                        </a:rPr>
                        <a:t>Mercury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c>
                  <a:txBody>
                    <a:bodyPr/>
                    <a:p>
                      <a:pPr>
                        <a:lnSpc>
                          <a:spcPct val="100000"/>
                        </a:lnSpc>
                      </a:pPr>
                      <a:r>
                        <a:rPr b="0" lang="en-US" sz="1800" spc="-1" strike="noStrike">
                          <a:solidFill>
                            <a:srgbClr val="000000"/>
                          </a:solidFill>
                          <a:latin typeface="Arial"/>
                        </a:rPr>
                        <a:t>487</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dd"/>
                    </a:solidFill>
                  </a:tcPr>
                </a:tc>
              </a:tr>
              <a:tr h="347760">
                <a:tc>
                  <a:txBody>
                    <a:bodyPr/>
                    <a:p>
                      <a:pPr>
                        <a:lnSpc>
                          <a:spcPct val="100000"/>
                        </a:lnSpc>
                      </a:pPr>
                      <a:r>
                        <a:rPr b="0" lang="en-US" sz="1800" spc="-1" strike="noStrike">
                          <a:solidFill>
                            <a:srgbClr val="000000"/>
                          </a:solidFill>
                          <a:latin typeface="Arial"/>
                        </a:rPr>
                        <a:t>Carbon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c>
                  <a:txBody>
                    <a:bodyPr/>
                    <a:p>
                      <a:pPr>
                        <a:lnSpc>
                          <a:spcPct val="100000"/>
                        </a:lnSpc>
                      </a:pPr>
                      <a:r>
                        <a:rPr b="0" lang="en-US" sz="1800" spc="-1" strike="noStrike">
                          <a:solidFill>
                            <a:srgbClr val="000000"/>
                          </a:solidFill>
                          <a:latin typeface="Arial"/>
                        </a:rPr>
                        <a:t>3700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f5ef"/>
                    </a:solidFill>
                  </a:tcPr>
                </a:tc>
              </a:tr>
            </a:tbl>
          </a:graphicData>
        </a:graphic>
      </p:graphicFrame>
    </p:spTree>
  </p:cSld>
  <p:timing>
    <p:tnLst>
      <p:par>
        <p:cTn id="152" dur="indefinite" restart="never" nodeType="tmRoot">
          <p:childTnLst>
            <p:seq>
              <p:cTn id="153"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8456040" y="5294520"/>
            <a:ext cx="1301760" cy="293760"/>
          </a:xfrm>
          <a:prstGeom prst="rect">
            <a:avLst/>
          </a:prstGeom>
          <a:noFill/>
          <a:ln w="9360">
            <a:noFill/>
          </a:ln>
        </p:spPr>
        <p:txBody>
          <a:bodyPr/>
          <a:p>
            <a:pPr algn="ctr">
              <a:lnSpc>
                <a:spcPct val="100000"/>
              </a:lnSpc>
            </a:pPr>
            <a:fld id="{6A385D8F-BBB3-4BF3-B208-C05E41BFBA47}"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191" name="CustomShape 2"/>
          <p:cNvSpPr/>
          <p:nvPr/>
        </p:nvSpPr>
        <p:spPr>
          <a:xfrm>
            <a:off x="1116720" y="1283400"/>
            <a:ext cx="3207600" cy="12794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990000"/>
                </a:solidFill>
                <a:latin typeface="Arial"/>
                <a:ea typeface="ＭＳ Ｐゴシック"/>
              </a:rPr>
              <a:t>Vacancy atoms</a:t>
            </a:r>
            <a:endParaRPr b="0" lang="en-US" sz="2800" spc="-1" strike="noStrike">
              <a:latin typeface="Arial"/>
            </a:endParaRPr>
          </a:p>
          <a:p>
            <a:pPr>
              <a:lnSpc>
                <a:spcPct val="100000"/>
              </a:lnSpc>
            </a:pPr>
            <a:r>
              <a:rPr b="0" lang="en-US" sz="2800" spc="-1" strike="noStrike">
                <a:solidFill>
                  <a:srgbClr val="990000"/>
                </a:solidFill>
                <a:latin typeface="Arial"/>
                <a:ea typeface="ＭＳ Ｐゴシック"/>
              </a:rPr>
              <a:t>Interstitial atoms</a:t>
            </a:r>
            <a:endParaRPr b="0" lang="en-US" sz="2800" spc="-1" strike="noStrike">
              <a:latin typeface="Arial"/>
            </a:endParaRPr>
          </a:p>
          <a:p>
            <a:pPr>
              <a:lnSpc>
                <a:spcPct val="100000"/>
              </a:lnSpc>
            </a:pPr>
            <a:r>
              <a:rPr b="0" lang="en-US" sz="2800" spc="-1" strike="noStrike">
                <a:solidFill>
                  <a:srgbClr val="990000"/>
                </a:solidFill>
                <a:latin typeface="Arial"/>
                <a:ea typeface="ＭＳ Ｐゴシック"/>
              </a:rPr>
              <a:t>Substitutional atoms</a:t>
            </a:r>
            <a:endParaRPr b="0" lang="en-US" sz="2800" spc="-1" strike="noStrike">
              <a:latin typeface="Arial"/>
            </a:endParaRPr>
          </a:p>
        </p:txBody>
      </p:sp>
      <p:sp>
        <p:nvSpPr>
          <p:cNvPr id="192" name="Line 3"/>
          <p:cNvSpPr/>
          <p:nvPr/>
        </p:nvSpPr>
        <p:spPr>
          <a:xfrm>
            <a:off x="5237280" y="1298880"/>
            <a:ext cx="360" cy="1008000"/>
          </a:xfrm>
          <a:prstGeom prst="line">
            <a:avLst/>
          </a:prstGeom>
          <a:ln w="57240">
            <a:solidFill>
              <a:schemeClr val="tx2"/>
            </a:solidFill>
            <a:round/>
          </a:ln>
        </p:spPr>
        <p:style>
          <a:lnRef idx="0"/>
          <a:fillRef idx="0"/>
          <a:effectRef idx="0"/>
          <a:fontRef idx="minor"/>
        </p:style>
      </p:sp>
      <p:sp>
        <p:nvSpPr>
          <p:cNvPr id="193" name="CustomShape 4"/>
          <p:cNvSpPr/>
          <p:nvPr/>
        </p:nvSpPr>
        <p:spPr>
          <a:xfrm>
            <a:off x="6328440" y="1636560"/>
            <a:ext cx="205992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990000"/>
                </a:solidFill>
                <a:latin typeface="Arial"/>
                <a:ea typeface="ＭＳ Ｐゴシック"/>
              </a:rPr>
              <a:t>Point defects</a:t>
            </a:r>
            <a:endParaRPr b="0" lang="en-US" sz="2800" spc="-1" strike="noStrike">
              <a:latin typeface="Arial"/>
            </a:endParaRPr>
          </a:p>
        </p:txBody>
      </p:sp>
      <p:sp>
        <p:nvSpPr>
          <p:cNvPr id="194" name="TextShape 5"/>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Types of Imperfections in Crystals</a:t>
            </a:r>
            <a:endParaRPr b="0" lang="en-US" sz="3600" spc="-1" strike="noStrike">
              <a:solidFill>
                <a:srgbClr val="000000"/>
              </a:solidFill>
              <a:latin typeface="Arial"/>
            </a:endParaRPr>
          </a:p>
        </p:txBody>
      </p:sp>
      <p:grpSp>
        <p:nvGrpSpPr>
          <p:cNvPr id="195" name="Group 6"/>
          <p:cNvGrpSpPr/>
          <p:nvPr/>
        </p:nvGrpSpPr>
        <p:grpSpPr>
          <a:xfrm>
            <a:off x="1279080" y="2681280"/>
            <a:ext cx="7130160" cy="516240"/>
            <a:chOff x="1279080" y="2681280"/>
            <a:chExt cx="7130160" cy="516240"/>
          </a:xfrm>
        </p:grpSpPr>
        <p:sp>
          <p:nvSpPr>
            <p:cNvPr id="196" name="CustomShape 7"/>
            <p:cNvSpPr/>
            <p:nvPr/>
          </p:nvSpPr>
          <p:spPr>
            <a:xfrm>
              <a:off x="1279080" y="2757600"/>
              <a:ext cx="1921320" cy="4262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6600"/>
                  </a:solidFill>
                  <a:latin typeface="Arial"/>
                  <a:ea typeface="ＭＳ Ｐゴシック"/>
                </a:rPr>
                <a:t>Dislocations</a:t>
              </a:r>
              <a:endParaRPr b="0" lang="en-US" sz="2800" spc="-1" strike="noStrike">
                <a:latin typeface="Arial"/>
              </a:endParaRPr>
            </a:p>
          </p:txBody>
        </p:sp>
        <p:sp>
          <p:nvSpPr>
            <p:cNvPr id="197" name="CustomShape 8"/>
            <p:cNvSpPr/>
            <p:nvPr/>
          </p:nvSpPr>
          <p:spPr>
            <a:xfrm>
              <a:off x="6306480" y="2681280"/>
              <a:ext cx="2102760" cy="516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006600"/>
                  </a:solidFill>
                  <a:latin typeface="Arial"/>
                  <a:ea typeface="ＭＳ Ｐゴシック"/>
                </a:rPr>
                <a:t>Line defects</a:t>
              </a:r>
              <a:endParaRPr b="0" lang="en-US" sz="2800" spc="-1" strike="noStrike">
                <a:latin typeface="Arial"/>
              </a:endParaRPr>
            </a:p>
          </p:txBody>
        </p:sp>
      </p:grpSp>
      <p:grpSp>
        <p:nvGrpSpPr>
          <p:cNvPr id="198" name="Group 9"/>
          <p:cNvGrpSpPr/>
          <p:nvPr/>
        </p:nvGrpSpPr>
        <p:grpSpPr>
          <a:xfrm>
            <a:off x="1265760" y="3506760"/>
            <a:ext cx="7140600" cy="1355760"/>
            <a:chOff x="1265760" y="3506760"/>
            <a:chExt cx="7140600" cy="1355760"/>
          </a:xfrm>
        </p:grpSpPr>
        <p:sp>
          <p:nvSpPr>
            <p:cNvPr id="199" name="CustomShape 10"/>
            <p:cNvSpPr/>
            <p:nvPr/>
          </p:nvSpPr>
          <p:spPr>
            <a:xfrm>
              <a:off x="1265760" y="3583080"/>
              <a:ext cx="2771640" cy="1279440"/>
            </a:xfrm>
            <a:prstGeom prst="rect">
              <a:avLst/>
            </a:prstGeom>
            <a:noFill/>
            <a:ln>
              <a:noFill/>
            </a:ln>
          </p:spPr>
          <p:style>
            <a:lnRef idx="0"/>
            <a:fillRef idx="0"/>
            <a:effectRef idx="0"/>
            <a:fontRef idx="minor"/>
          </p:style>
          <p:txBody>
            <a:bodyPr wrap="none" lIns="0" rIns="0" tIns="0" bIns="0"/>
            <a:p>
              <a:pPr>
                <a:lnSpc>
                  <a:spcPct val="100000"/>
                </a:lnSpc>
              </a:pPr>
              <a:r>
                <a:rPr b="0" lang="en-US" sz="2800" spc="-1" strike="noStrike">
                  <a:solidFill>
                    <a:srgbClr val="0000ff"/>
                  </a:solidFill>
                  <a:latin typeface="Arial"/>
                  <a:ea typeface="ＭＳ Ｐゴシック"/>
                </a:rPr>
                <a:t>Grain Boundaries</a:t>
              </a:r>
              <a:endParaRPr b="0" lang="en-US" sz="2800" spc="-1" strike="noStrike">
                <a:latin typeface="Arial"/>
              </a:endParaRPr>
            </a:p>
            <a:p>
              <a:pPr>
                <a:lnSpc>
                  <a:spcPct val="100000"/>
                </a:lnSpc>
              </a:pPr>
              <a:r>
                <a:rPr b="0" lang="en-US" sz="2800" spc="-1" strike="noStrike">
                  <a:solidFill>
                    <a:srgbClr val="0000ff"/>
                  </a:solidFill>
                  <a:latin typeface="Arial"/>
                  <a:ea typeface="ＭＳ Ｐゴシック"/>
                </a:rPr>
                <a:t>Surfaces</a:t>
              </a:r>
              <a:endParaRPr b="0" lang="en-US" sz="2800" spc="-1" strike="noStrike">
                <a:latin typeface="Arial"/>
              </a:endParaRPr>
            </a:p>
            <a:p>
              <a:pPr>
                <a:lnSpc>
                  <a:spcPct val="100000"/>
                </a:lnSpc>
              </a:pPr>
              <a:endParaRPr b="0" lang="en-US" sz="2800" spc="-1" strike="noStrike">
                <a:latin typeface="Arial"/>
              </a:endParaRPr>
            </a:p>
          </p:txBody>
        </p:sp>
        <p:sp>
          <p:nvSpPr>
            <p:cNvPr id="200" name="CustomShape 11"/>
            <p:cNvSpPr/>
            <p:nvPr/>
          </p:nvSpPr>
          <p:spPr>
            <a:xfrm>
              <a:off x="6225840" y="3506760"/>
              <a:ext cx="2180520" cy="516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0000ff"/>
                  </a:solidFill>
                  <a:latin typeface="Arial"/>
                  <a:ea typeface="ＭＳ Ｐゴシック"/>
                </a:rPr>
                <a:t>Area defects</a:t>
              </a:r>
              <a:endParaRPr b="0" lang="en-US" sz="2800" spc="-1" strike="noStrike">
                <a:latin typeface="Arial"/>
              </a:endParaRPr>
            </a:p>
          </p:txBody>
        </p:sp>
      </p:grpSp>
    </p:spTree>
  </p:cSld>
  <p:timing>
    <p:tnLst>
      <p:par>
        <p:cTn id="5" dur="indefinite" restart="never" nodeType="tmRoot">
          <p:childTnLst>
            <p:seq>
              <p:cTn id="6" dur="indefinite" nodeType="mainSeq">
                <p:childTnLst>
                  <p:par>
                    <p:cTn id="7" nodeType="clickEffect" fill="hold">
                      <p:stCondLst>
                        <p:cond delay="indefinite"/>
                      </p:stCondLst>
                      <p:childTnLst>
                        <p:par>
                          <p:cTn id="8" nodeType="withEffect" fill="hold">
                            <p:stCondLst>
                              <p:cond delay="0"/>
                            </p:stCondLst>
                            <p:childTnLst>
                              <p:par>
                                <p:cTn id="9" nodeType="clickEffect" fill="hold" presetClass="entr" presetID="2" presetSubtype="8">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repl">
                                        <p:cTn id="11" dur="1000" fill="hold"/>
                                        <p:tgtEl>
                                          <p:spTgt spid="195"/>
                                        </p:tgtEl>
                                        <p:attrNameLst>
                                          <p:attrName>ppt_x</p:attrName>
                                        </p:attrNameLst>
                                      </p:cBhvr>
                                      <p:tavLst>
                                        <p:tav tm="0">
                                          <p:val>
                                            <p:strVal val="0-#ppt_w/2"/>
                                          </p:val>
                                        </p:tav>
                                        <p:tav tm="100000">
                                          <p:val>
                                            <p:strVal val="#ppt_x"/>
                                          </p:val>
                                        </p:tav>
                                      </p:tavLst>
                                    </p:anim>
                                    <p:anim calcmode="lin" valueType="num">
                                      <p:cBhvr additive="repl">
                                        <p:cTn id="12" dur="1000" fill="hold"/>
                                        <p:tgtEl>
                                          <p:spTgt spid="195"/>
                                        </p:tgtEl>
                                        <p:attrNameLst>
                                          <p:attrName>ppt_y</p:attrName>
                                        </p:attrNameLst>
                                      </p:cBhvr>
                                      <p:tavLst>
                                        <p:tav tm="0">
                                          <p:val>
                                            <p:strVal val="#ppt_y"/>
                                          </p:val>
                                        </p:tav>
                                        <p:tav tm="100000">
                                          <p:val>
                                            <p:strVal val="#ppt_y"/>
                                          </p:val>
                                        </p:tav>
                                      </p:tavLst>
                                    </p:anim>
                                  </p:childTnLst>
                                </p:cTn>
                              </p:par>
                            </p:childTnLst>
                          </p:cTn>
                        </p:par>
                      </p:childTnLst>
                    </p:cTn>
                  </p:par>
                  <p:par>
                    <p:cTn id="13" nodeType="clickEffect" fill="hold">
                      <p:stCondLst>
                        <p:cond delay="indefinite"/>
                      </p:stCondLst>
                      <p:childTnLst>
                        <p:par>
                          <p:cTn id="14" nodeType="withEffect" fill="hold">
                            <p:stCondLst>
                              <p:cond delay="0"/>
                            </p:stCondLst>
                            <p:childTnLst>
                              <p:par>
                                <p:cTn id="15" nodeType="clickEffect" fill="hold" presetClass="entr" presetID="2" presetSubtype="8">
                                  <p:stCondLst>
                                    <p:cond delay="0"/>
                                  </p:stCondLst>
                                  <p:childTnLst>
                                    <p:set>
                                      <p:cBhvr>
                                        <p:cTn id="16" dur="1" fill="hold">
                                          <p:stCondLst>
                                            <p:cond delay="0"/>
                                          </p:stCondLst>
                                        </p:cTn>
                                        <p:tgtEl>
                                          <p:spTgt spid="198"/>
                                        </p:tgtEl>
                                        <p:attrNameLst>
                                          <p:attrName>style.visibility</p:attrName>
                                        </p:attrNameLst>
                                      </p:cBhvr>
                                      <p:to>
                                        <p:strVal val="visible"/>
                                      </p:to>
                                    </p:set>
                                    <p:anim calcmode="lin" valueType="num">
                                      <p:cBhvr additive="repl">
                                        <p:cTn id="17" dur="1000" fill="hold"/>
                                        <p:tgtEl>
                                          <p:spTgt spid="198"/>
                                        </p:tgtEl>
                                        <p:attrNameLst>
                                          <p:attrName>ppt_x</p:attrName>
                                        </p:attrNameLst>
                                      </p:cBhvr>
                                      <p:tavLst>
                                        <p:tav tm="0">
                                          <p:val>
                                            <p:strVal val="0-#ppt_w/2"/>
                                          </p:val>
                                        </p:tav>
                                        <p:tav tm="100000">
                                          <p:val>
                                            <p:strVal val="#ppt_x"/>
                                          </p:val>
                                        </p:tav>
                                      </p:tavLst>
                                    </p:anim>
                                    <p:anim calcmode="lin" valueType="num">
                                      <p:cBhvr additive="repl">
                                        <p:cTn id="18" dur="1000" fill="hold"/>
                                        <p:tgtEl>
                                          <p:spTgt spid="198"/>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419760" y="314640"/>
            <a:ext cx="9239400" cy="566640"/>
          </a:xfrm>
          <a:prstGeom prst="rect">
            <a:avLst/>
          </a:prstGeom>
          <a:noFill/>
          <a:ln>
            <a:noFill/>
          </a:ln>
        </p:spPr>
        <p:txBody>
          <a:bodyPr anchor="ctr"/>
          <a:p>
            <a:endParaRPr b="0" lang="en-US" sz="2190" spc="-1" strike="noStrike">
              <a:solidFill>
                <a:srgbClr val="000000"/>
              </a:solidFill>
              <a:latin typeface="Arial"/>
            </a:endParaRPr>
          </a:p>
        </p:txBody>
      </p:sp>
      <p:pic>
        <p:nvPicPr>
          <p:cNvPr id="202" name="Content Placeholder 4" descr=""/>
          <p:cNvPicPr/>
          <p:nvPr/>
        </p:nvPicPr>
        <p:blipFill>
          <a:blip r:embed="rId1"/>
          <a:srcRect l="-31376" t="0" r="-31376" b="0"/>
          <a:stretch/>
        </p:blipFill>
        <p:spPr>
          <a:xfrm>
            <a:off x="-3227040" y="-412200"/>
            <a:ext cx="16675200" cy="6620040"/>
          </a:xfrm>
          <a:prstGeom prst="rect">
            <a:avLst/>
          </a:prstGeom>
          <a:ln>
            <a:noFill/>
          </a:ln>
        </p:spPr>
      </p:pic>
      <p:sp>
        <p:nvSpPr>
          <p:cNvPr id="203" name="TextShape 2"/>
          <p:cNvSpPr txBox="1"/>
          <p:nvPr/>
        </p:nvSpPr>
        <p:spPr>
          <a:xfrm>
            <a:off x="8456040" y="5294520"/>
            <a:ext cx="1301760" cy="293760"/>
          </a:xfrm>
          <a:prstGeom prst="rect">
            <a:avLst/>
          </a:prstGeom>
          <a:noFill/>
          <a:ln w="9360">
            <a:noFill/>
          </a:ln>
        </p:spPr>
        <p:txBody>
          <a:bodyPr/>
          <a:p>
            <a:pPr algn="ctr">
              <a:lnSpc>
                <a:spcPct val="100000"/>
              </a:lnSpc>
            </a:pPr>
            <a:fld id="{449B4EE4-F885-4537-9AEB-4B82F380F4AA}"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8456040" y="5294520"/>
            <a:ext cx="1301760" cy="293760"/>
          </a:xfrm>
          <a:prstGeom prst="rect">
            <a:avLst/>
          </a:prstGeom>
          <a:noFill/>
          <a:ln w="9360">
            <a:noFill/>
          </a:ln>
        </p:spPr>
        <p:txBody>
          <a:bodyPr/>
          <a:p>
            <a:pPr algn="ctr">
              <a:lnSpc>
                <a:spcPct val="100000"/>
              </a:lnSpc>
            </a:pPr>
            <a:fld id="{74AD6C12-C357-4558-9574-F86B57D84629}"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205" name="TextShape 2"/>
          <p:cNvSpPr txBox="1"/>
          <p:nvPr/>
        </p:nvSpPr>
        <p:spPr>
          <a:xfrm>
            <a:off x="756000" y="1232280"/>
            <a:ext cx="8567640" cy="4059360"/>
          </a:xfrm>
          <a:prstGeom prst="rect">
            <a:avLst/>
          </a:prstGeom>
          <a:noFill/>
          <a:ln>
            <a:noFill/>
          </a:ln>
        </p:spPr>
        <p:txBody>
          <a:bodyPr/>
          <a:p>
            <a:pPr marL="343080" indent="-342720">
              <a:lnSpc>
                <a:spcPct val="100000"/>
              </a:lnSpc>
              <a:spcBef>
                <a:spcPts val="561"/>
              </a:spcBef>
              <a:buClr>
                <a:srgbClr val="3333cc"/>
              </a:buClr>
              <a:buFont typeface="Symbol" charset="2"/>
              <a:buChar char=""/>
            </a:pPr>
            <a:r>
              <a:rPr b="0" lang="en-US" sz="2800" spc="-1" strike="noStrike">
                <a:solidFill>
                  <a:srgbClr val="3333cc"/>
                </a:solidFill>
                <a:latin typeface="Arial"/>
                <a:ea typeface="ＭＳ Ｐゴシック"/>
              </a:rPr>
              <a:t>Solidification</a:t>
            </a:r>
            <a:r>
              <a:rPr b="0" lang="en-US" sz="2400" spc="-1" strike="noStrike">
                <a:solidFill>
                  <a:srgbClr val="000000"/>
                </a:solidFill>
                <a:latin typeface="Arial"/>
                <a:ea typeface="ＭＳ Ｐゴシック"/>
              </a:rPr>
              <a:t>- result of casting of molten material</a:t>
            </a:r>
            <a:endParaRPr b="0" lang="en-US" sz="2400" spc="-1" strike="noStrike">
              <a:solidFill>
                <a:srgbClr val="000000"/>
              </a:solidFill>
              <a:latin typeface="Arial"/>
            </a:endParaRPr>
          </a:p>
          <a:p>
            <a:pPr lvl="1" marL="743040" indent="-285480">
              <a:lnSpc>
                <a:spcPct val="100000"/>
              </a:lnSpc>
              <a:spcBef>
                <a:spcPts val="400"/>
              </a:spcBef>
              <a:buClr>
                <a:srgbClr val="000000"/>
              </a:buClr>
              <a:buFont typeface="Symbol" charset="2"/>
              <a:buChar char=""/>
            </a:pPr>
            <a:r>
              <a:rPr b="0" lang="en-US" sz="2000" spc="-1" strike="noStrike">
                <a:solidFill>
                  <a:srgbClr val="000000"/>
                </a:solidFill>
                <a:latin typeface="Arial"/>
                <a:ea typeface="ＭＳ Ｐゴシック"/>
              </a:rPr>
              <a:t>2 steps</a:t>
            </a:r>
            <a:endParaRPr b="0" lang="en-US" sz="2000" spc="-1" strike="noStrike">
              <a:solidFill>
                <a:srgbClr val="000000"/>
              </a:solidFill>
              <a:latin typeface="Arial"/>
            </a:endParaRPr>
          </a:p>
          <a:p>
            <a:pPr lvl="2" marL="1143000" indent="-228240">
              <a:lnSpc>
                <a:spcPct val="100000"/>
              </a:lnSpc>
              <a:spcBef>
                <a:spcPts val="360"/>
              </a:spcBef>
              <a:buClr>
                <a:srgbClr val="000000"/>
              </a:buClr>
              <a:buFont typeface="Symbol" charset="2"/>
              <a:buChar char=""/>
            </a:pPr>
            <a:r>
              <a:rPr b="0" lang="en-US" sz="1800" spc="-1" strike="noStrike">
                <a:solidFill>
                  <a:srgbClr val="000000"/>
                </a:solidFill>
                <a:latin typeface="Arial"/>
                <a:ea typeface="ＭＳ Ｐゴシック"/>
              </a:rPr>
              <a:t>Nuclei form </a:t>
            </a:r>
            <a:endParaRPr b="0" lang="en-US" sz="1800" spc="-1" strike="noStrike">
              <a:solidFill>
                <a:srgbClr val="000000"/>
              </a:solidFill>
              <a:latin typeface="Arial"/>
            </a:endParaRPr>
          </a:p>
          <a:p>
            <a:pPr lvl="2" marL="1143000" indent="-228240">
              <a:lnSpc>
                <a:spcPct val="100000"/>
              </a:lnSpc>
              <a:spcBef>
                <a:spcPts val="360"/>
              </a:spcBef>
              <a:buClr>
                <a:srgbClr val="000000"/>
              </a:buClr>
              <a:buFont typeface="Symbol" charset="2"/>
              <a:buChar char=""/>
            </a:pPr>
            <a:r>
              <a:rPr b="0" lang="en-US" sz="1800" spc="-1" strike="noStrike">
                <a:solidFill>
                  <a:srgbClr val="000000"/>
                </a:solidFill>
                <a:latin typeface="Arial"/>
                <a:ea typeface="ＭＳ Ｐゴシック"/>
              </a:rPr>
              <a:t>Nuclei grow to form crystals – grain structure</a:t>
            </a:r>
            <a:endParaRPr b="0" lang="en-US" sz="1800" spc="-1" strike="noStrike">
              <a:solidFill>
                <a:srgbClr val="000000"/>
              </a:solidFill>
              <a:latin typeface="Arial"/>
            </a:endParaRPr>
          </a:p>
          <a:p>
            <a:pPr marL="343080" indent="-342720">
              <a:lnSpc>
                <a:spcPct val="100000"/>
              </a:lnSpc>
              <a:spcBef>
                <a:spcPts val="479"/>
              </a:spcBef>
              <a:buClr>
                <a:srgbClr val="000000"/>
              </a:buClr>
              <a:buFont typeface="Symbol" charset="2"/>
              <a:buChar char=""/>
            </a:pPr>
            <a:r>
              <a:rPr b="0" lang="en-US" sz="2400" spc="-1" strike="noStrike">
                <a:solidFill>
                  <a:srgbClr val="000000"/>
                </a:solidFill>
                <a:latin typeface="Arial"/>
                <a:ea typeface="ＭＳ Ｐゴシック"/>
              </a:rPr>
              <a:t>Start with a molten material – all liquid</a:t>
            </a:r>
            <a:endParaRPr b="0" lang="en-US" sz="2400" spc="-1" strike="noStrike">
              <a:solidFill>
                <a:srgbClr val="000000"/>
              </a:solidFill>
              <a:latin typeface="Arial"/>
            </a:endParaRPr>
          </a:p>
        </p:txBody>
      </p:sp>
      <p:sp>
        <p:nvSpPr>
          <p:cNvPr id="206" name="TextShape 3"/>
          <p:cNvSpPr txBox="1"/>
          <p:nvPr/>
        </p:nvSpPr>
        <p:spPr>
          <a:xfrm>
            <a:off x="419760" y="3146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Imperfections in Solids</a:t>
            </a:r>
            <a:endParaRPr b="0" lang="en-US" sz="3600" spc="-1" strike="noStrike">
              <a:solidFill>
                <a:srgbClr val="000000"/>
              </a:solidFill>
              <a:latin typeface="Arial"/>
            </a:endParaRPr>
          </a:p>
        </p:txBody>
      </p:sp>
      <p:sp>
        <p:nvSpPr>
          <p:cNvPr id="207" name="CustomShape 4"/>
          <p:cNvSpPr/>
          <p:nvPr/>
        </p:nvSpPr>
        <p:spPr>
          <a:xfrm>
            <a:off x="764640" y="4673520"/>
            <a:ext cx="8567640" cy="375120"/>
          </a:xfrm>
          <a:prstGeom prst="rect">
            <a:avLst/>
          </a:prstGeom>
          <a:noFill/>
          <a:ln>
            <a:noFill/>
          </a:ln>
        </p:spPr>
        <p:style>
          <a:lnRef idx="0"/>
          <a:fillRef idx="0"/>
          <a:effectRef idx="0"/>
          <a:fontRef idx="minor"/>
        </p:style>
        <p:txBody>
          <a:bodyPr lIns="90000" rIns="90000" tIns="45000" bIns="45000"/>
          <a:p>
            <a:pPr marL="343080" indent="-342720">
              <a:lnSpc>
                <a:spcPct val="90000"/>
              </a:lnSpc>
              <a:spcBef>
                <a:spcPts val="479"/>
              </a:spcBef>
              <a:buClr>
                <a:srgbClr val="000000"/>
              </a:buClr>
              <a:buFont typeface="Symbol" charset="2"/>
              <a:buChar char=""/>
            </a:pPr>
            <a:r>
              <a:rPr b="0" lang="en-US" sz="2400" spc="-1" strike="noStrike">
                <a:solidFill>
                  <a:srgbClr val="000000"/>
                </a:solidFill>
                <a:latin typeface="Arial"/>
                <a:ea typeface="ＭＳ Ｐゴシック"/>
              </a:rPr>
              <a:t>Crystals grow until they meet each other</a:t>
            </a:r>
            <a:endParaRPr b="0" lang="en-US" sz="2400" spc="-1" strike="noStrike">
              <a:latin typeface="Arial"/>
            </a:endParaRPr>
          </a:p>
        </p:txBody>
      </p:sp>
      <p:grpSp>
        <p:nvGrpSpPr>
          <p:cNvPr id="208" name="Group 5"/>
          <p:cNvGrpSpPr/>
          <p:nvPr/>
        </p:nvGrpSpPr>
        <p:grpSpPr>
          <a:xfrm>
            <a:off x="923400" y="2980440"/>
            <a:ext cx="7740360" cy="1812240"/>
            <a:chOff x="923400" y="2980440"/>
            <a:chExt cx="7740360" cy="1812240"/>
          </a:xfrm>
        </p:grpSpPr>
        <p:sp>
          <p:nvSpPr>
            <p:cNvPr id="209" name="Line 6"/>
            <p:cNvSpPr/>
            <p:nvPr/>
          </p:nvSpPr>
          <p:spPr>
            <a:xfrm>
              <a:off x="3107520" y="3570840"/>
              <a:ext cx="504000" cy="360"/>
            </a:xfrm>
            <a:prstGeom prst="line">
              <a:avLst/>
            </a:prstGeom>
            <a:ln w="9360">
              <a:solidFill>
                <a:schemeClr val="tx1"/>
              </a:solidFill>
              <a:round/>
              <a:tailEnd len="med" type="triangle" w="med"/>
            </a:ln>
          </p:spPr>
          <p:style>
            <a:lnRef idx="0"/>
            <a:fillRef idx="0"/>
            <a:effectRef idx="0"/>
            <a:fontRef idx="minor"/>
          </p:style>
        </p:sp>
        <p:grpSp>
          <p:nvGrpSpPr>
            <p:cNvPr id="210" name="Group 7"/>
            <p:cNvGrpSpPr/>
            <p:nvPr/>
          </p:nvGrpSpPr>
          <p:grpSpPr>
            <a:xfrm>
              <a:off x="6620040" y="2980440"/>
              <a:ext cx="2043720" cy="1184760"/>
              <a:chOff x="6620040" y="2980440"/>
              <a:chExt cx="2043720" cy="1184760"/>
            </a:xfrm>
          </p:grpSpPr>
          <p:pic>
            <p:nvPicPr>
              <p:cNvPr id="211" name="Picture 35" descr=""/>
              <p:cNvPicPr/>
              <p:nvPr/>
            </p:nvPicPr>
            <p:blipFill>
              <a:blip r:embed="rId1"/>
              <a:stretch/>
            </p:blipFill>
            <p:spPr>
              <a:xfrm>
                <a:off x="6620040" y="2980440"/>
                <a:ext cx="2043720" cy="1184760"/>
              </a:xfrm>
              <a:prstGeom prst="rect">
                <a:avLst/>
              </a:prstGeom>
              <a:ln>
                <a:noFill/>
              </a:ln>
            </p:spPr>
          </p:pic>
          <p:sp>
            <p:nvSpPr>
              <p:cNvPr id="212" name="CustomShape 8"/>
              <p:cNvSpPr/>
              <p:nvPr/>
            </p:nvSpPr>
            <p:spPr>
              <a:xfrm>
                <a:off x="6635880" y="3004200"/>
                <a:ext cx="2015640" cy="1133640"/>
              </a:xfrm>
              <a:prstGeom prst="rect">
                <a:avLst/>
              </a:prstGeom>
              <a:noFill/>
              <a:ln w="9360">
                <a:solidFill>
                  <a:schemeClr val="tx1"/>
                </a:solidFill>
                <a:miter/>
              </a:ln>
            </p:spPr>
            <p:style>
              <a:lnRef idx="0"/>
              <a:fillRef idx="0"/>
              <a:effectRef idx="0"/>
              <a:fontRef idx="minor"/>
            </p:style>
          </p:sp>
        </p:grpSp>
        <p:sp>
          <p:nvSpPr>
            <p:cNvPr id="213" name="Line 9"/>
            <p:cNvSpPr/>
            <p:nvPr/>
          </p:nvSpPr>
          <p:spPr>
            <a:xfrm>
              <a:off x="5963400" y="3570840"/>
              <a:ext cx="504000" cy="360"/>
            </a:xfrm>
            <a:prstGeom prst="line">
              <a:avLst/>
            </a:prstGeom>
            <a:ln w="9360">
              <a:solidFill>
                <a:schemeClr val="tx1"/>
              </a:solidFill>
              <a:round/>
              <a:tailEnd len="med" type="triangle" w="med"/>
            </a:ln>
          </p:spPr>
          <p:style>
            <a:lnRef idx="0"/>
            <a:fillRef idx="0"/>
            <a:effectRef idx="0"/>
            <a:fontRef idx="minor"/>
          </p:style>
        </p:sp>
        <p:sp>
          <p:nvSpPr>
            <p:cNvPr id="214" name="CustomShape 10"/>
            <p:cNvSpPr/>
            <p:nvPr/>
          </p:nvSpPr>
          <p:spPr>
            <a:xfrm>
              <a:off x="1523520" y="4202640"/>
              <a:ext cx="84708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Arial"/>
                  <a:ea typeface="ＭＳ Ｐゴシック"/>
                </a:rPr>
                <a:t>nuclei</a:t>
              </a:r>
              <a:endParaRPr b="0" lang="en-US" sz="2000" spc="-1" strike="noStrike">
                <a:latin typeface="Arial"/>
              </a:endParaRPr>
            </a:p>
          </p:txBody>
        </p:sp>
        <p:sp>
          <p:nvSpPr>
            <p:cNvPr id="215" name="CustomShape 11"/>
            <p:cNvSpPr/>
            <p:nvPr/>
          </p:nvSpPr>
          <p:spPr>
            <a:xfrm>
              <a:off x="3706200" y="4203720"/>
              <a:ext cx="200988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Arial"/>
                  <a:ea typeface="ＭＳ Ｐゴシック"/>
                </a:rPr>
                <a:t>crystals growing</a:t>
              </a:r>
              <a:endParaRPr b="0" lang="en-US" sz="2000" spc="-1" strike="noStrike">
                <a:latin typeface="Arial"/>
              </a:endParaRPr>
            </a:p>
          </p:txBody>
        </p:sp>
        <p:sp>
          <p:nvSpPr>
            <p:cNvPr id="216" name="CustomShape 12"/>
            <p:cNvSpPr/>
            <p:nvPr/>
          </p:nvSpPr>
          <p:spPr>
            <a:xfrm>
              <a:off x="6716520" y="4202640"/>
              <a:ext cx="181008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Arial"/>
                  <a:ea typeface="ＭＳ Ｐゴシック"/>
                </a:rPr>
                <a:t>grain structure</a:t>
              </a:r>
              <a:endParaRPr b="0" lang="en-US" sz="2000" spc="-1" strike="noStrike">
                <a:latin typeface="Arial"/>
              </a:endParaRPr>
            </a:p>
          </p:txBody>
        </p:sp>
        <p:sp>
          <p:nvSpPr>
            <p:cNvPr id="217" name="CustomShape 13"/>
            <p:cNvSpPr/>
            <p:nvPr/>
          </p:nvSpPr>
          <p:spPr>
            <a:xfrm>
              <a:off x="2710800" y="4398120"/>
              <a:ext cx="77544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Arial"/>
                  <a:ea typeface="ＭＳ Ｐゴシック"/>
                </a:rPr>
                <a:t>liquid</a:t>
              </a:r>
              <a:endParaRPr b="0" lang="en-US" sz="2000" spc="-1" strike="noStrike">
                <a:latin typeface="Arial"/>
              </a:endParaRPr>
            </a:p>
          </p:txBody>
        </p:sp>
        <p:sp>
          <p:nvSpPr>
            <p:cNvPr id="218" name="Line 14"/>
            <p:cNvSpPr/>
            <p:nvPr/>
          </p:nvSpPr>
          <p:spPr>
            <a:xfrm flipV="1">
              <a:off x="4199400" y="3886200"/>
              <a:ext cx="168120" cy="378000"/>
            </a:xfrm>
            <a:prstGeom prst="line">
              <a:avLst/>
            </a:prstGeom>
            <a:ln w="9360">
              <a:solidFill>
                <a:schemeClr val="tx1"/>
              </a:solidFill>
              <a:round/>
              <a:tailEnd len="med" type="triangle" w="med"/>
            </a:ln>
          </p:spPr>
          <p:style>
            <a:lnRef idx="0"/>
            <a:fillRef idx="0"/>
            <a:effectRef idx="0"/>
            <a:fontRef idx="minor"/>
          </p:style>
        </p:sp>
        <p:sp>
          <p:nvSpPr>
            <p:cNvPr id="219" name="Line 15"/>
            <p:cNvSpPr/>
            <p:nvPr/>
          </p:nvSpPr>
          <p:spPr>
            <a:xfrm flipV="1">
              <a:off x="3359520" y="3823200"/>
              <a:ext cx="587880" cy="630000"/>
            </a:xfrm>
            <a:prstGeom prst="line">
              <a:avLst/>
            </a:prstGeom>
            <a:ln w="9360">
              <a:solidFill>
                <a:schemeClr val="tx1"/>
              </a:solidFill>
              <a:round/>
              <a:tailEnd len="med" type="triangle" w="med"/>
            </a:ln>
          </p:spPr>
          <p:style>
            <a:lnRef idx="0"/>
            <a:fillRef idx="0"/>
            <a:effectRef idx="0"/>
            <a:fontRef idx="minor"/>
          </p:style>
        </p:sp>
        <p:grpSp>
          <p:nvGrpSpPr>
            <p:cNvPr id="220" name="Group 16"/>
            <p:cNvGrpSpPr/>
            <p:nvPr/>
          </p:nvGrpSpPr>
          <p:grpSpPr>
            <a:xfrm>
              <a:off x="923400" y="3004200"/>
              <a:ext cx="2015640" cy="1133640"/>
              <a:chOff x="923400" y="3004200"/>
              <a:chExt cx="2015640" cy="1133640"/>
            </a:xfrm>
          </p:grpSpPr>
          <p:sp>
            <p:nvSpPr>
              <p:cNvPr id="221" name="Line 17"/>
              <p:cNvSpPr/>
              <p:nvPr/>
            </p:nvSpPr>
            <p:spPr>
              <a:xfrm>
                <a:off x="1763640" y="3381840"/>
                <a:ext cx="360" cy="360"/>
              </a:xfrm>
              <a:prstGeom prst="line">
                <a:avLst/>
              </a:prstGeom>
              <a:ln w="9360">
                <a:solidFill>
                  <a:schemeClr val="tx1"/>
                </a:solidFill>
                <a:round/>
              </a:ln>
            </p:spPr>
            <p:style>
              <a:lnRef idx="0"/>
              <a:fillRef idx="0"/>
              <a:effectRef idx="0"/>
              <a:fontRef idx="minor"/>
            </p:style>
          </p:sp>
          <p:sp>
            <p:nvSpPr>
              <p:cNvPr id="222" name="CustomShape 18"/>
              <p:cNvSpPr/>
              <p:nvPr/>
            </p:nvSpPr>
            <p:spPr>
              <a:xfrm>
                <a:off x="923400" y="3004200"/>
                <a:ext cx="2015640" cy="1133640"/>
              </a:xfrm>
              <a:prstGeom prst="rect">
                <a:avLst/>
              </a:prstGeom>
              <a:noFill/>
              <a:ln w="9360">
                <a:solidFill>
                  <a:schemeClr val="tx1"/>
                </a:solidFill>
                <a:miter/>
              </a:ln>
            </p:spPr>
            <p:style>
              <a:lnRef idx="0"/>
              <a:fillRef idx="0"/>
              <a:effectRef idx="0"/>
              <a:fontRef idx="minor"/>
            </p:style>
          </p:sp>
        </p:grpSp>
        <p:grpSp>
          <p:nvGrpSpPr>
            <p:cNvPr id="223" name="Group 19"/>
            <p:cNvGrpSpPr/>
            <p:nvPr/>
          </p:nvGrpSpPr>
          <p:grpSpPr>
            <a:xfrm>
              <a:off x="3779640" y="3004200"/>
              <a:ext cx="2015640" cy="1133640"/>
              <a:chOff x="3779640" y="3004200"/>
              <a:chExt cx="2015640" cy="1133640"/>
            </a:xfrm>
          </p:grpSpPr>
          <p:sp>
            <p:nvSpPr>
              <p:cNvPr id="224" name="CustomShape 20"/>
              <p:cNvSpPr/>
              <p:nvPr/>
            </p:nvSpPr>
            <p:spPr>
              <a:xfrm>
                <a:off x="3779640" y="3004200"/>
                <a:ext cx="2015640" cy="1133640"/>
              </a:xfrm>
              <a:prstGeom prst="rect">
                <a:avLst/>
              </a:prstGeom>
              <a:noFill/>
              <a:ln w="9360">
                <a:solidFill>
                  <a:schemeClr val="tx1"/>
                </a:solidFill>
                <a:miter/>
              </a:ln>
            </p:spPr>
            <p:style>
              <a:lnRef idx="0"/>
              <a:fillRef idx="0"/>
              <a:effectRef idx="0"/>
              <a:fontRef idx="minor"/>
            </p:style>
          </p:sp>
          <p:sp>
            <p:nvSpPr>
              <p:cNvPr id="225" name="CustomShape 21"/>
              <p:cNvSpPr/>
              <p:nvPr/>
            </p:nvSpPr>
            <p:spPr>
              <a:xfrm>
                <a:off x="4008960" y="3524040"/>
                <a:ext cx="155160" cy="100800"/>
              </a:xfrm>
              <a:custGeom>
                <a:avLst/>
                <a:gdLst/>
                <a:ahLst/>
                <a:rect l="l" t="t" r="r" b="b"/>
                <a:pathLst>
                  <a:path w="89" h="77">
                    <a:moveTo>
                      <a:pt x="56" y="16"/>
                    </a:moveTo>
                    <a:cubicBezTo>
                      <a:pt x="42" y="2"/>
                      <a:pt x="43" y="0"/>
                      <a:pt x="10" y="13"/>
                    </a:cubicBezTo>
                    <a:cubicBezTo>
                      <a:pt x="4" y="15"/>
                      <a:pt x="0" y="29"/>
                      <a:pt x="0" y="29"/>
                    </a:cubicBezTo>
                    <a:cubicBezTo>
                      <a:pt x="5" y="59"/>
                      <a:pt x="5" y="68"/>
                      <a:pt x="34" y="77"/>
                    </a:cubicBezTo>
                    <a:cubicBezTo>
                      <a:pt x="55" y="72"/>
                      <a:pt x="63" y="74"/>
                      <a:pt x="77" y="61"/>
                    </a:cubicBezTo>
                    <a:cubicBezTo>
                      <a:pt x="89" y="27"/>
                      <a:pt x="66" y="8"/>
                      <a:pt x="37" y="8"/>
                    </a:cubicBezTo>
                  </a:path>
                </a:pathLst>
              </a:custGeom>
              <a:solidFill>
                <a:srgbClr val="6d6dff"/>
              </a:solidFill>
              <a:ln w="12600">
                <a:solidFill>
                  <a:schemeClr val="tx1"/>
                </a:solidFill>
                <a:round/>
              </a:ln>
            </p:spPr>
            <p:style>
              <a:lnRef idx="0"/>
              <a:fillRef idx="0"/>
              <a:effectRef idx="0"/>
              <a:fontRef idx="minor"/>
            </p:style>
          </p:sp>
          <p:sp>
            <p:nvSpPr>
              <p:cNvPr id="226" name="CustomShape 22"/>
              <p:cNvSpPr/>
              <p:nvPr/>
            </p:nvSpPr>
            <p:spPr>
              <a:xfrm>
                <a:off x="4549680" y="3177360"/>
                <a:ext cx="127440" cy="140400"/>
              </a:xfrm>
              <a:custGeom>
                <a:avLst/>
                <a:gdLst/>
                <a:ahLst/>
                <a:rect l="l" t="t" r="r" b="b"/>
                <a:pathLst>
                  <a:path w="73" h="107">
                    <a:moveTo>
                      <a:pt x="59" y="102"/>
                    </a:moveTo>
                    <a:cubicBezTo>
                      <a:pt x="40" y="95"/>
                      <a:pt x="39" y="87"/>
                      <a:pt x="24" y="78"/>
                    </a:cubicBezTo>
                    <a:cubicBezTo>
                      <a:pt x="19" y="60"/>
                      <a:pt x="15" y="44"/>
                      <a:pt x="0" y="35"/>
                    </a:cubicBezTo>
                    <a:cubicBezTo>
                      <a:pt x="5" y="0"/>
                      <a:pt x="15" y="14"/>
                      <a:pt x="56" y="16"/>
                    </a:cubicBezTo>
                    <a:cubicBezTo>
                      <a:pt x="65" y="27"/>
                      <a:pt x="66" y="45"/>
                      <a:pt x="72" y="59"/>
                    </a:cubicBezTo>
                    <a:cubicBezTo>
                      <a:pt x="71" y="70"/>
                      <a:pt x="73" y="83"/>
                      <a:pt x="69" y="94"/>
                    </a:cubicBezTo>
                    <a:cubicBezTo>
                      <a:pt x="66" y="100"/>
                      <a:pt x="41" y="107"/>
                      <a:pt x="59" y="102"/>
                    </a:cubicBezTo>
                    <a:close/>
                  </a:path>
                </a:pathLst>
              </a:custGeom>
              <a:solidFill>
                <a:srgbClr val="6d6dff"/>
              </a:solidFill>
              <a:ln w="12600">
                <a:solidFill>
                  <a:schemeClr val="tx1"/>
                </a:solidFill>
                <a:round/>
              </a:ln>
            </p:spPr>
            <p:style>
              <a:lnRef idx="0"/>
              <a:fillRef idx="0"/>
              <a:effectRef idx="0"/>
              <a:fontRef idx="minor"/>
            </p:style>
          </p:sp>
          <p:sp>
            <p:nvSpPr>
              <p:cNvPr id="227" name="CustomShape 23"/>
              <p:cNvSpPr/>
              <p:nvPr/>
            </p:nvSpPr>
            <p:spPr>
              <a:xfrm>
                <a:off x="5260320" y="3147480"/>
                <a:ext cx="223560" cy="99360"/>
              </a:xfrm>
              <a:custGeom>
                <a:avLst/>
                <a:gdLst/>
                <a:ahLst/>
                <a:rect l="l" t="t" r="r" b="b"/>
                <a:pathLst>
                  <a:path w="128" h="76">
                    <a:moveTo>
                      <a:pt x="128" y="4"/>
                    </a:moveTo>
                    <a:cubicBezTo>
                      <a:pt x="119" y="26"/>
                      <a:pt x="122" y="47"/>
                      <a:pt x="96" y="54"/>
                    </a:cubicBezTo>
                    <a:cubicBezTo>
                      <a:pt x="88" y="65"/>
                      <a:pt x="79" y="72"/>
                      <a:pt x="67" y="76"/>
                    </a:cubicBezTo>
                    <a:cubicBezTo>
                      <a:pt x="47" y="74"/>
                      <a:pt x="33" y="71"/>
                      <a:pt x="16" y="68"/>
                    </a:cubicBezTo>
                    <a:cubicBezTo>
                      <a:pt x="2" y="62"/>
                      <a:pt x="0" y="43"/>
                      <a:pt x="11" y="33"/>
                    </a:cubicBezTo>
                    <a:cubicBezTo>
                      <a:pt x="20" y="23"/>
                      <a:pt x="61" y="6"/>
                      <a:pt x="75" y="1"/>
                    </a:cubicBezTo>
                    <a:cubicBezTo>
                      <a:pt x="90" y="2"/>
                      <a:pt x="105" y="0"/>
                      <a:pt x="120" y="4"/>
                    </a:cubicBezTo>
                    <a:cubicBezTo>
                      <a:pt x="123" y="4"/>
                      <a:pt x="121" y="12"/>
                      <a:pt x="125" y="12"/>
                    </a:cubicBezTo>
                    <a:cubicBezTo>
                      <a:pt x="127" y="12"/>
                      <a:pt x="127" y="6"/>
                      <a:pt x="128" y="4"/>
                    </a:cubicBezTo>
                    <a:close/>
                  </a:path>
                </a:pathLst>
              </a:custGeom>
              <a:solidFill>
                <a:srgbClr val="6d6dff"/>
              </a:solidFill>
              <a:ln w="12600">
                <a:solidFill>
                  <a:schemeClr val="tx1"/>
                </a:solidFill>
                <a:round/>
              </a:ln>
            </p:spPr>
            <p:style>
              <a:lnRef idx="0"/>
              <a:fillRef idx="0"/>
              <a:effectRef idx="0"/>
              <a:fontRef idx="minor"/>
            </p:style>
          </p:sp>
          <p:sp>
            <p:nvSpPr>
              <p:cNvPr id="228" name="CustomShape 24"/>
              <p:cNvSpPr/>
              <p:nvPr/>
            </p:nvSpPr>
            <p:spPr>
              <a:xfrm>
                <a:off x="5501520" y="3547440"/>
                <a:ext cx="116640" cy="184680"/>
              </a:xfrm>
              <a:custGeom>
                <a:avLst/>
                <a:gdLst/>
                <a:ahLst/>
                <a:rect l="l" t="t" r="r" b="b"/>
                <a:pathLst>
                  <a:path w="67" h="141">
                    <a:moveTo>
                      <a:pt x="16" y="2"/>
                    </a:moveTo>
                    <a:cubicBezTo>
                      <a:pt x="27" y="16"/>
                      <a:pt x="12" y="0"/>
                      <a:pt x="32" y="10"/>
                    </a:cubicBezTo>
                    <a:cubicBezTo>
                      <a:pt x="36" y="12"/>
                      <a:pt x="39" y="17"/>
                      <a:pt x="43" y="21"/>
                    </a:cubicBezTo>
                    <a:cubicBezTo>
                      <a:pt x="45" y="29"/>
                      <a:pt x="51" y="45"/>
                      <a:pt x="51" y="45"/>
                    </a:cubicBezTo>
                    <a:cubicBezTo>
                      <a:pt x="49" y="86"/>
                      <a:pt x="67" y="126"/>
                      <a:pt x="29" y="141"/>
                    </a:cubicBezTo>
                    <a:cubicBezTo>
                      <a:pt x="5" y="137"/>
                      <a:pt x="7" y="136"/>
                      <a:pt x="0" y="117"/>
                    </a:cubicBezTo>
                    <a:cubicBezTo>
                      <a:pt x="2" y="87"/>
                      <a:pt x="16" y="28"/>
                      <a:pt x="16" y="2"/>
                    </a:cubicBezTo>
                    <a:close/>
                  </a:path>
                </a:pathLst>
              </a:custGeom>
              <a:solidFill>
                <a:srgbClr val="6d6dff"/>
              </a:solidFill>
              <a:ln w="12600">
                <a:solidFill>
                  <a:schemeClr val="tx1"/>
                </a:solidFill>
                <a:round/>
              </a:ln>
            </p:spPr>
            <p:style>
              <a:lnRef idx="0"/>
              <a:fillRef idx="0"/>
              <a:effectRef idx="0"/>
              <a:fontRef idx="minor"/>
            </p:style>
          </p:sp>
          <p:sp>
            <p:nvSpPr>
              <p:cNvPr id="229" name="CustomShape 25"/>
              <p:cNvSpPr/>
              <p:nvPr/>
            </p:nvSpPr>
            <p:spPr>
              <a:xfrm>
                <a:off x="5177880" y="3870360"/>
                <a:ext cx="188280" cy="157320"/>
              </a:xfrm>
              <a:custGeom>
                <a:avLst/>
                <a:gdLst/>
                <a:ahLst/>
                <a:rect l="l" t="t" r="r" b="b"/>
                <a:pathLst>
                  <a:path w="108" h="120">
                    <a:moveTo>
                      <a:pt x="86" y="27"/>
                    </a:moveTo>
                    <a:cubicBezTo>
                      <a:pt x="91" y="50"/>
                      <a:pt x="89" y="73"/>
                      <a:pt x="102" y="94"/>
                    </a:cubicBezTo>
                    <a:cubicBezTo>
                      <a:pt x="105" y="105"/>
                      <a:pt x="108" y="116"/>
                      <a:pt x="94" y="120"/>
                    </a:cubicBezTo>
                    <a:cubicBezTo>
                      <a:pt x="63" y="116"/>
                      <a:pt x="57" y="90"/>
                      <a:pt x="38" y="86"/>
                    </a:cubicBezTo>
                    <a:cubicBezTo>
                      <a:pt x="31" y="77"/>
                      <a:pt x="22" y="68"/>
                      <a:pt x="14" y="62"/>
                    </a:cubicBezTo>
                    <a:cubicBezTo>
                      <a:pt x="7" y="37"/>
                      <a:pt x="0" y="6"/>
                      <a:pt x="30" y="0"/>
                    </a:cubicBezTo>
                    <a:cubicBezTo>
                      <a:pt x="68" y="3"/>
                      <a:pt x="92" y="4"/>
                      <a:pt x="92" y="46"/>
                    </a:cubicBezTo>
                  </a:path>
                </a:pathLst>
              </a:custGeom>
              <a:solidFill>
                <a:srgbClr val="6d6dff"/>
              </a:solidFill>
              <a:ln w="12600">
                <a:solidFill>
                  <a:schemeClr val="tx1"/>
                </a:solidFill>
                <a:round/>
              </a:ln>
            </p:spPr>
            <p:style>
              <a:lnRef idx="0"/>
              <a:fillRef idx="0"/>
              <a:effectRef idx="0"/>
              <a:fontRef idx="minor"/>
            </p:style>
          </p:sp>
          <p:sp>
            <p:nvSpPr>
              <p:cNvPr id="230" name="CustomShape 26"/>
              <p:cNvSpPr/>
              <p:nvPr/>
            </p:nvSpPr>
            <p:spPr>
              <a:xfrm>
                <a:off x="4863240" y="3555360"/>
                <a:ext cx="231840" cy="115200"/>
              </a:xfrm>
              <a:custGeom>
                <a:avLst/>
                <a:gdLst/>
                <a:ahLst/>
                <a:rect l="l" t="t" r="r" b="b"/>
                <a:pathLst>
                  <a:path w="133" h="88">
                    <a:moveTo>
                      <a:pt x="77" y="88"/>
                    </a:moveTo>
                    <a:cubicBezTo>
                      <a:pt x="60" y="86"/>
                      <a:pt x="47" y="81"/>
                      <a:pt x="32" y="78"/>
                    </a:cubicBezTo>
                    <a:cubicBezTo>
                      <a:pt x="25" y="71"/>
                      <a:pt x="17" y="68"/>
                      <a:pt x="10" y="62"/>
                    </a:cubicBezTo>
                    <a:cubicBezTo>
                      <a:pt x="7" y="51"/>
                      <a:pt x="2" y="40"/>
                      <a:pt x="0" y="30"/>
                    </a:cubicBezTo>
                    <a:cubicBezTo>
                      <a:pt x="5" y="0"/>
                      <a:pt x="92" y="23"/>
                      <a:pt x="104" y="24"/>
                    </a:cubicBezTo>
                    <a:cubicBezTo>
                      <a:pt x="131" y="28"/>
                      <a:pt x="129" y="23"/>
                      <a:pt x="133" y="54"/>
                    </a:cubicBezTo>
                    <a:cubicBezTo>
                      <a:pt x="131" y="62"/>
                      <a:pt x="133" y="72"/>
                      <a:pt x="128" y="78"/>
                    </a:cubicBezTo>
                    <a:cubicBezTo>
                      <a:pt x="122" y="83"/>
                      <a:pt x="104" y="86"/>
                      <a:pt x="104" y="86"/>
                    </a:cubicBezTo>
                    <a:cubicBezTo>
                      <a:pt x="88" y="84"/>
                      <a:pt x="56" y="80"/>
                      <a:pt x="56" y="80"/>
                    </a:cubicBezTo>
                  </a:path>
                </a:pathLst>
              </a:custGeom>
              <a:solidFill>
                <a:srgbClr val="6d6dff"/>
              </a:solidFill>
              <a:ln w="12600">
                <a:solidFill>
                  <a:schemeClr val="tx1"/>
                </a:solidFill>
                <a:round/>
              </a:ln>
            </p:spPr>
            <p:style>
              <a:lnRef idx="0"/>
              <a:fillRef idx="0"/>
              <a:effectRef idx="0"/>
              <a:fontRef idx="minor"/>
            </p:style>
          </p:sp>
          <p:sp>
            <p:nvSpPr>
              <p:cNvPr id="231" name="CustomShape 27"/>
              <p:cNvSpPr/>
              <p:nvPr/>
            </p:nvSpPr>
            <p:spPr>
              <a:xfrm>
                <a:off x="4301280" y="3807720"/>
                <a:ext cx="183240" cy="112320"/>
              </a:xfrm>
              <a:custGeom>
                <a:avLst/>
                <a:gdLst/>
                <a:ahLst/>
                <a:rect l="l" t="t" r="r" b="b"/>
                <a:pathLst>
                  <a:path w="105" h="86">
                    <a:moveTo>
                      <a:pt x="81" y="16"/>
                    </a:moveTo>
                    <a:cubicBezTo>
                      <a:pt x="62" y="0"/>
                      <a:pt x="70" y="4"/>
                      <a:pt x="22" y="14"/>
                    </a:cubicBezTo>
                    <a:cubicBezTo>
                      <a:pt x="15" y="15"/>
                      <a:pt x="6" y="24"/>
                      <a:pt x="6" y="24"/>
                    </a:cubicBezTo>
                    <a:cubicBezTo>
                      <a:pt x="0" y="38"/>
                      <a:pt x="10" y="69"/>
                      <a:pt x="25" y="78"/>
                    </a:cubicBezTo>
                    <a:cubicBezTo>
                      <a:pt x="32" y="82"/>
                      <a:pt x="49" y="86"/>
                      <a:pt x="49" y="86"/>
                    </a:cubicBezTo>
                    <a:cubicBezTo>
                      <a:pt x="62" y="85"/>
                      <a:pt x="75" y="85"/>
                      <a:pt x="89" y="83"/>
                    </a:cubicBezTo>
                    <a:cubicBezTo>
                      <a:pt x="97" y="81"/>
                      <a:pt x="105" y="62"/>
                      <a:pt x="105" y="62"/>
                    </a:cubicBezTo>
                    <a:cubicBezTo>
                      <a:pt x="101" y="46"/>
                      <a:pt x="98" y="26"/>
                      <a:pt x="81" y="22"/>
                    </a:cubicBezTo>
                    <a:cubicBezTo>
                      <a:pt x="75" y="16"/>
                      <a:pt x="65" y="11"/>
                      <a:pt x="57" y="11"/>
                    </a:cubicBezTo>
                  </a:path>
                </a:pathLst>
              </a:custGeom>
              <a:solidFill>
                <a:srgbClr val="6d6dff"/>
              </a:solidFill>
              <a:ln w="12600">
                <a:solidFill>
                  <a:schemeClr val="tx1"/>
                </a:solidFill>
                <a:round/>
              </a:ln>
            </p:spPr>
            <p:style>
              <a:lnRef idx="0"/>
              <a:fillRef idx="0"/>
              <a:effectRef idx="0"/>
              <a:fontRef idx="minor"/>
            </p:style>
          </p:sp>
          <p:sp>
            <p:nvSpPr>
              <p:cNvPr id="232" name="CustomShape 28"/>
              <p:cNvSpPr/>
              <p:nvPr/>
            </p:nvSpPr>
            <p:spPr>
              <a:xfrm>
                <a:off x="3930120" y="3134160"/>
                <a:ext cx="136080" cy="103320"/>
              </a:xfrm>
              <a:custGeom>
                <a:avLst/>
                <a:gdLst/>
                <a:ahLst/>
                <a:rect l="l" t="t" r="r" b="b"/>
                <a:pathLst>
                  <a:path w="78" h="79">
                    <a:moveTo>
                      <a:pt x="78" y="12"/>
                    </a:moveTo>
                    <a:cubicBezTo>
                      <a:pt x="47" y="0"/>
                      <a:pt x="67" y="5"/>
                      <a:pt x="16" y="9"/>
                    </a:cubicBezTo>
                    <a:cubicBezTo>
                      <a:pt x="4" y="16"/>
                      <a:pt x="9" y="10"/>
                      <a:pt x="6" y="22"/>
                    </a:cubicBezTo>
                    <a:cubicBezTo>
                      <a:pt x="4" y="27"/>
                      <a:pt x="0" y="38"/>
                      <a:pt x="0" y="38"/>
                    </a:cubicBezTo>
                    <a:cubicBezTo>
                      <a:pt x="3" y="59"/>
                      <a:pt x="3" y="64"/>
                      <a:pt x="24" y="70"/>
                    </a:cubicBezTo>
                    <a:cubicBezTo>
                      <a:pt x="33" y="79"/>
                      <a:pt x="42" y="78"/>
                      <a:pt x="56" y="76"/>
                    </a:cubicBezTo>
                    <a:cubicBezTo>
                      <a:pt x="70" y="70"/>
                      <a:pt x="69" y="63"/>
                      <a:pt x="78" y="52"/>
                    </a:cubicBezTo>
                    <a:cubicBezTo>
                      <a:pt x="74" y="12"/>
                      <a:pt x="64" y="21"/>
                      <a:pt x="78" y="12"/>
                    </a:cubicBezTo>
                    <a:close/>
                  </a:path>
                </a:pathLst>
              </a:custGeom>
              <a:solidFill>
                <a:srgbClr val="6d6dff"/>
              </a:solidFill>
              <a:ln w="12600">
                <a:solidFill>
                  <a:schemeClr val="tx1"/>
                </a:solidFill>
                <a:round/>
              </a:ln>
            </p:spPr>
            <p:style>
              <a:lnRef idx="0"/>
              <a:fillRef idx="0"/>
              <a:effectRef idx="0"/>
              <a:fontRef idx="minor"/>
            </p:style>
          </p:sp>
        </p:grpSp>
        <p:sp>
          <p:nvSpPr>
            <p:cNvPr id="233" name="Line 29"/>
            <p:cNvSpPr/>
            <p:nvPr/>
          </p:nvSpPr>
          <p:spPr>
            <a:xfrm flipH="1" flipV="1">
              <a:off x="2351520" y="4012200"/>
              <a:ext cx="420120" cy="441000"/>
            </a:xfrm>
            <a:prstGeom prst="line">
              <a:avLst/>
            </a:prstGeom>
            <a:ln w="9360">
              <a:solidFill>
                <a:schemeClr val="tx1"/>
              </a:solidFill>
              <a:round/>
              <a:tailEnd len="med" type="triangle" w="med"/>
            </a:ln>
          </p:spPr>
          <p:style>
            <a:lnRef idx="0"/>
            <a:fillRef idx="0"/>
            <a:effectRef idx="0"/>
            <a:fontRef idx="minor"/>
          </p:style>
        </p:sp>
      </p:grpSp>
      <p:pic>
        <p:nvPicPr>
          <p:cNvPr id="234" name="" descr=""/>
          <p:cNvPicPr/>
          <p:nvPr/>
        </p:nvPicPr>
        <p:blipFill>
          <a:blip r:embed="rId2"/>
          <a:stretch/>
        </p:blipFill>
        <p:spPr>
          <a:xfrm>
            <a:off x="923760" y="3002760"/>
            <a:ext cx="1987920" cy="11340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517680" y="12924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Nucleating Agents: Water -&gt; Snow</a:t>
            </a:r>
            <a:endParaRPr b="0" lang="en-US" sz="3600" spc="-1" strike="noStrike">
              <a:solidFill>
                <a:srgbClr val="000000"/>
              </a:solidFill>
              <a:latin typeface="Arial"/>
            </a:endParaRPr>
          </a:p>
        </p:txBody>
      </p:sp>
      <p:sp>
        <p:nvSpPr>
          <p:cNvPr id="236" name="TextShape 2"/>
          <p:cNvSpPr txBox="1"/>
          <p:nvPr/>
        </p:nvSpPr>
        <p:spPr>
          <a:xfrm>
            <a:off x="8456040" y="5294520"/>
            <a:ext cx="1301760" cy="293760"/>
          </a:xfrm>
          <a:prstGeom prst="rect">
            <a:avLst/>
          </a:prstGeom>
          <a:noFill/>
          <a:ln w="9360">
            <a:noFill/>
          </a:ln>
        </p:spPr>
        <p:txBody>
          <a:bodyPr/>
          <a:p>
            <a:pPr algn="ctr">
              <a:lnSpc>
                <a:spcPct val="100000"/>
              </a:lnSpc>
            </a:pPr>
            <a:fld id="{520F03A9-42D2-4CC0-9E5A-FCE0CAE84CA0}"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237" name="CustomShape 3"/>
          <p:cNvSpPr/>
          <p:nvPr/>
        </p:nvSpPr>
        <p:spPr>
          <a:xfrm>
            <a:off x="914400" y="4024080"/>
            <a:ext cx="8191800" cy="19184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333333"/>
                </a:solidFill>
                <a:latin typeface="Roboto"/>
                <a:ea typeface="ＭＳ Ｐゴシック"/>
              </a:rPr>
              <a:t>“</a:t>
            </a:r>
            <a:r>
              <a:rPr b="0" lang="en-US" sz="2400" spc="-1" strike="noStrike">
                <a:solidFill>
                  <a:srgbClr val="333333"/>
                </a:solidFill>
                <a:latin typeface="Roboto"/>
                <a:ea typeface="ＭＳ Ｐゴシック"/>
              </a:rPr>
              <a:t>Surprisingly, the use of dirty water or water containing crushed ice results in more efficient operation, whereby the dirt and ice particles serve as crystallizing nuclei thereby aiding in the formation of snow crystals.”</a:t>
            </a:r>
            <a:endParaRPr b="0" lang="en-US" sz="2400" spc="-1" strike="noStrike">
              <a:latin typeface="Arial"/>
            </a:endParaRPr>
          </a:p>
        </p:txBody>
      </p:sp>
      <p:pic>
        <p:nvPicPr>
          <p:cNvPr id="238" name="Picture 6" descr=""/>
          <p:cNvPicPr/>
          <p:nvPr/>
        </p:nvPicPr>
        <p:blipFill>
          <a:blip r:embed="rId1"/>
          <a:stretch/>
        </p:blipFill>
        <p:spPr>
          <a:xfrm rot="5400000">
            <a:off x="3229560" y="-1026000"/>
            <a:ext cx="3084840" cy="70146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603720" y="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Crystal Nucleating Agents</a:t>
            </a:r>
            <a:endParaRPr b="0" lang="en-US" sz="3600" spc="-1" strike="noStrike">
              <a:solidFill>
                <a:srgbClr val="000000"/>
              </a:solidFill>
              <a:latin typeface="Arial"/>
            </a:endParaRPr>
          </a:p>
        </p:txBody>
      </p:sp>
      <p:sp>
        <p:nvSpPr>
          <p:cNvPr id="240" name="TextShape 2"/>
          <p:cNvSpPr txBox="1"/>
          <p:nvPr/>
        </p:nvSpPr>
        <p:spPr>
          <a:xfrm>
            <a:off x="8456040" y="5294520"/>
            <a:ext cx="1301760" cy="293760"/>
          </a:xfrm>
          <a:prstGeom prst="rect">
            <a:avLst/>
          </a:prstGeom>
          <a:noFill/>
          <a:ln w="9360">
            <a:noFill/>
          </a:ln>
        </p:spPr>
        <p:txBody>
          <a:bodyPr/>
          <a:p>
            <a:pPr algn="ctr">
              <a:lnSpc>
                <a:spcPct val="100000"/>
              </a:lnSpc>
            </a:pPr>
            <a:fld id="{8FDDE549-FF5A-4196-84AA-23EAD7AA4E59}"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pic>
        <p:nvPicPr>
          <p:cNvPr id="241" name="Picture 5" descr=""/>
          <p:cNvPicPr/>
          <p:nvPr/>
        </p:nvPicPr>
        <p:blipFill>
          <a:blip r:embed="rId1"/>
          <a:stretch/>
        </p:blipFill>
        <p:spPr>
          <a:xfrm>
            <a:off x="1263960" y="677520"/>
            <a:ext cx="7003440" cy="476352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8456040" y="5294520"/>
            <a:ext cx="1301760" cy="293760"/>
          </a:xfrm>
          <a:prstGeom prst="rect">
            <a:avLst/>
          </a:prstGeom>
          <a:noFill/>
          <a:ln w="9360">
            <a:noFill/>
          </a:ln>
        </p:spPr>
        <p:txBody>
          <a:bodyPr/>
          <a:p>
            <a:pPr algn="ctr">
              <a:lnSpc>
                <a:spcPct val="100000"/>
              </a:lnSpc>
            </a:pPr>
            <a:fld id="{CD6CA4DC-7220-4762-AF0F-D542F1B4EEA8}"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243" name="TextShape 2"/>
          <p:cNvSpPr txBox="1"/>
          <p:nvPr/>
        </p:nvSpPr>
        <p:spPr>
          <a:xfrm>
            <a:off x="419760" y="220320"/>
            <a:ext cx="9239400" cy="566640"/>
          </a:xfrm>
          <a:prstGeom prst="rect">
            <a:avLst/>
          </a:prstGeom>
          <a:noFill/>
          <a:ln>
            <a:noFill/>
          </a:ln>
        </p:spPr>
        <p:txBody>
          <a:bodyPr anchor="ctr"/>
          <a:p>
            <a:pPr algn="ctr">
              <a:lnSpc>
                <a:spcPct val="100000"/>
              </a:lnSpc>
            </a:pPr>
            <a:r>
              <a:rPr b="0" lang="en-US" sz="3600" spc="-1" strike="noStrike">
                <a:solidFill>
                  <a:srgbClr val="990000"/>
                </a:solidFill>
                <a:latin typeface="Arial"/>
                <a:ea typeface="ＭＳ Ｐゴシック"/>
              </a:rPr>
              <a:t>Solidification</a:t>
            </a:r>
            <a:endParaRPr b="0" lang="en-US" sz="3600" spc="-1" strike="noStrike">
              <a:solidFill>
                <a:srgbClr val="000000"/>
              </a:solidFill>
              <a:latin typeface="Arial"/>
            </a:endParaRPr>
          </a:p>
        </p:txBody>
      </p:sp>
      <p:pic>
        <p:nvPicPr>
          <p:cNvPr id="244" name="Picture 4" descr=""/>
          <p:cNvPicPr/>
          <p:nvPr/>
        </p:nvPicPr>
        <p:blipFill>
          <a:blip r:embed="rId1"/>
          <a:stretch/>
        </p:blipFill>
        <p:spPr>
          <a:xfrm>
            <a:off x="2772000" y="1494720"/>
            <a:ext cx="4629960" cy="3133800"/>
          </a:xfrm>
          <a:prstGeom prst="rect">
            <a:avLst/>
          </a:prstGeom>
          <a:ln>
            <a:noFill/>
          </a:ln>
        </p:spPr>
      </p:pic>
      <p:sp>
        <p:nvSpPr>
          <p:cNvPr id="245" name="CustomShape 3"/>
          <p:cNvSpPr/>
          <p:nvPr/>
        </p:nvSpPr>
        <p:spPr>
          <a:xfrm>
            <a:off x="419760" y="3510720"/>
            <a:ext cx="2183400" cy="100440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ff"/>
                </a:solidFill>
                <a:latin typeface="Arial"/>
                <a:ea typeface="ＭＳ Ｐゴシック"/>
              </a:rPr>
              <a:t>Columnar in area with less undercooling</a:t>
            </a:r>
            <a:endParaRPr b="0" lang="en-US" sz="2000" spc="-1" strike="noStrike">
              <a:latin typeface="Arial"/>
            </a:endParaRPr>
          </a:p>
        </p:txBody>
      </p:sp>
      <p:sp>
        <p:nvSpPr>
          <p:cNvPr id="246" name="CustomShape 4"/>
          <p:cNvSpPr/>
          <p:nvPr/>
        </p:nvSpPr>
        <p:spPr>
          <a:xfrm>
            <a:off x="7665120" y="3292920"/>
            <a:ext cx="2183400" cy="16142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ff0000"/>
                </a:solidFill>
                <a:latin typeface="Arial"/>
                <a:ea typeface="ＭＳ Ｐゴシック"/>
              </a:rPr>
              <a:t>Shell of equiaxed grains due to rapid cooling (greater </a:t>
            </a:r>
            <a:r>
              <a:rPr b="0" lang="en-US" sz="2000" spc="-1" strike="noStrike">
                <a:solidFill>
                  <a:srgbClr val="ff0000"/>
                </a:solidFill>
                <a:latin typeface="Symbol"/>
                <a:ea typeface="ＭＳ Ｐゴシック"/>
              </a:rPr>
              <a:t></a:t>
            </a:r>
            <a:r>
              <a:rPr b="0" i="1" lang="en-US" sz="2000" spc="-1" strike="noStrike">
                <a:solidFill>
                  <a:srgbClr val="ff0000"/>
                </a:solidFill>
                <a:latin typeface="Arial"/>
                <a:ea typeface="ＭＳ Ｐゴシック"/>
              </a:rPr>
              <a:t>T</a:t>
            </a:r>
            <a:r>
              <a:rPr b="0" lang="en-US" sz="2000" spc="-1" strike="noStrike">
                <a:solidFill>
                  <a:srgbClr val="ff0000"/>
                </a:solidFill>
                <a:latin typeface="Arial"/>
                <a:ea typeface="ＭＳ Ｐゴシック"/>
              </a:rPr>
              <a:t>) near wall</a:t>
            </a:r>
            <a:endParaRPr b="0" lang="en-US" sz="2000" spc="-1" strike="noStrike">
              <a:latin typeface="Arial"/>
            </a:endParaRPr>
          </a:p>
        </p:txBody>
      </p:sp>
      <p:sp>
        <p:nvSpPr>
          <p:cNvPr id="247" name="CustomShape 5"/>
          <p:cNvSpPr/>
          <p:nvPr/>
        </p:nvSpPr>
        <p:spPr>
          <a:xfrm>
            <a:off x="640440" y="4863960"/>
            <a:ext cx="9087480" cy="36396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lang="en-US" sz="1800" spc="-1" strike="noStrike">
                <a:solidFill>
                  <a:srgbClr val="000000"/>
                </a:solidFill>
                <a:latin typeface="Arial"/>
                <a:ea typeface="ＭＳ Ｐゴシック"/>
              </a:rPr>
              <a:t>Grain refiner -  added to make smaller, more uniform, equiaxed grains.</a:t>
            </a:r>
            <a:endParaRPr b="0" lang="en-US" sz="1800" spc="-1" strike="noStrike">
              <a:latin typeface="Arial"/>
            </a:endParaRPr>
          </a:p>
        </p:txBody>
      </p:sp>
      <p:grpSp>
        <p:nvGrpSpPr>
          <p:cNvPr id="248" name="Group 6"/>
          <p:cNvGrpSpPr/>
          <p:nvPr/>
        </p:nvGrpSpPr>
        <p:grpSpPr>
          <a:xfrm>
            <a:off x="2196000" y="2885040"/>
            <a:ext cx="1114560" cy="167400"/>
            <a:chOff x="2196000" y="2885040"/>
            <a:chExt cx="1114560" cy="167400"/>
          </a:xfrm>
        </p:grpSpPr>
        <p:sp>
          <p:nvSpPr>
            <p:cNvPr id="249" name="CustomShape 7"/>
            <p:cNvSpPr/>
            <p:nvPr/>
          </p:nvSpPr>
          <p:spPr>
            <a:xfrm>
              <a:off x="2196000" y="2885040"/>
              <a:ext cx="327240" cy="167400"/>
            </a:xfrm>
            <a:custGeom>
              <a:avLst/>
              <a:gdLst/>
              <a:ahLst/>
              <a:rect l="l" t="t" r="r" b="b"/>
              <a:pathLst>
                <a:path w="120" h="96">
                  <a:moveTo>
                    <a:pt x="0" y="48"/>
                  </a:moveTo>
                  <a:lnTo>
                    <a:pt x="120" y="0"/>
                  </a:lnTo>
                  <a:lnTo>
                    <a:pt x="120" y="48"/>
                  </a:lnTo>
                  <a:lnTo>
                    <a:pt x="120" y="96"/>
                  </a:lnTo>
                  <a:lnTo>
                    <a:pt x="0" y="48"/>
                  </a:lnTo>
                  <a:close/>
                </a:path>
              </a:pathLst>
            </a:custGeom>
            <a:solidFill>
              <a:srgbClr val="ffcc00"/>
            </a:solidFill>
            <a:ln w="12600">
              <a:solidFill>
                <a:srgbClr val="ffcc00"/>
              </a:solidFill>
              <a:round/>
            </a:ln>
          </p:spPr>
          <p:style>
            <a:lnRef idx="0"/>
            <a:fillRef idx="0"/>
            <a:effectRef idx="0"/>
            <a:fontRef idx="minor"/>
          </p:style>
        </p:sp>
        <p:sp>
          <p:nvSpPr>
            <p:cNvPr id="250" name="Line 8"/>
            <p:cNvSpPr/>
            <p:nvPr/>
          </p:nvSpPr>
          <p:spPr>
            <a:xfrm>
              <a:off x="2523600" y="2968560"/>
              <a:ext cx="786960" cy="1800"/>
            </a:xfrm>
            <a:prstGeom prst="line">
              <a:avLst/>
            </a:prstGeom>
            <a:ln w="25560">
              <a:solidFill>
                <a:srgbClr val="ffcc00"/>
              </a:solidFill>
              <a:round/>
            </a:ln>
          </p:spPr>
          <p:style>
            <a:lnRef idx="0"/>
            <a:fillRef idx="0"/>
            <a:effectRef idx="0"/>
            <a:fontRef idx="minor"/>
          </p:style>
        </p:sp>
      </p:grpSp>
      <p:grpSp>
        <p:nvGrpSpPr>
          <p:cNvPr id="251" name="Group 9"/>
          <p:cNvGrpSpPr/>
          <p:nvPr/>
        </p:nvGrpSpPr>
        <p:grpSpPr>
          <a:xfrm>
            <a:off x="5082120" y="4165560"/>
            <a:ext cx="261720" cy="657360"/>
            <a:chOff x="5082120" y="4165560"/>
            <a:chExt cx="261720" cy="657360"/>
          </a:xfrm>
        </p:grpSpPr>
        <p:sp>
          <p:nvSpPr>
            <p:cNvPr id="252" name="CustomShape 10"/>
            <p:cNvSpPr/>
            <p:nvPr/>
          </p:nvSpPr>
          <p:spPr>
            <a:xfrm>
              <a:off x="5082120" y="4613400"/>
              <a:ext cx="261720" cy="209520"/>
            </a:xfrm>
            <a:custGeom>
              <a:avLst/>
              <a:gdLst/>
              <a:ahLst/>
              <a:rect l="l" t="t" r="r" b="b"/>
              <a:pathLst>
                <a:path w="96" h="120">
                  <a:moveTo>
                    <a:pt x="48" y="120"/>
                  </a:moveTo>
                  <a:lnTo>
                    <a:pt x="0" y="0"/>
                  </a:lnTo>
                  <a:lnTo>
                    <a:pt x="48" y="0"/>
                  </a:lnTo>
                  <a:lnTo>
                    <a:pt x="96" y="0"/>
                  </a:lnTo>
                  <a:lnTo>
                    <a:pt x="48" y="120"/>
                  </a:lnTo>
                  <a:close/>
                </a:path>
              </a:pathLst>
            </a:custGeom>
            <a:solidFill>
              <a:srgbClr val="ffcc00"/>
            </a:solidFill>
            <a:ln w="12600">
              <a:solidFill>
                <a:srgbClr val="ffcc00"/>
              </a:solidFill>
              <a:round/>
            </a:ln>
          </p:spPr>
          <p:style>
            <a:lnRef idx="0"/>
            <a:fillRef idx="0"/>
            <a:effectRef idx="0"/>
            <a:fontRef idx="minor"/>
          </p:style>
        </p:sp>
        <p:sp>
          <p:nvSpPr>
            <p:cNvPr id="253" name="Line 11"/>
            <p:cNvSpPr/>
            <p:nvPr/>
          </p:nvSpPr>
          <p:spPr>
            <a:xfrm flipV="1">
              <a:off x="5213160" y="4165560"/>
              <a:ext cx="2520" cy="447480"/>
            </a:xfrm>
            <a:prstGeom prst="line">
              <a:avLst/>
            </a:prstGeom>
            <a:ln w="25560">
              <a:solidFill>
                <a:srgbClr val="ffcc00"/>
              </a:solidFill>
              <a:round/>
            </a:ln>
          </p:spPr>
          <p:style>
            <a:lnRef idx="0"/>
            <a:fillRef idx="0"/>
            <a:effectRef idx="0"/>
            <a:fontRef idx="minor"/>
          </p:style>
        </p:sp>
      </p:grpSp>
      <p:grpSp>
        <p:nvGrpSpPr>
          <p:cNvPr id="254" name="Group 12"/>
          <p:cNvGrpSpPr/>
          <p:nvPr/>
        </p:nvGrpSpPr>
        <p:grpSpPr>
          <a:xfrm>
            <a:off x="6691680" y="2929680"/>
            <a:ext cx="1114560" cy="167400"/>
            <a:chOff x="6691680" y="2929680"/>
            <a:chExt cx="1114560" cy="167400"/>
          </a:xfrm>
        </p:grpSpPr>
        <p:sp>
          <p:nvSpPr>
            <p:cNvPr id="255" name="CustomShape 13"/>
            <p:cNvSpPr/>
            <p:nvPr/>
          </p:nvSpPr>
          <p:spPr>
            <a:xfrm>
              <a:off x="7479000" y="2929680"/>
              <a:ext cx="327240" cy="167400"/>
            </a:xfrm>
            <a:custGeom>
              <a:avLst/>
              <a:gdLst/>
              <a:ahLst/>
              <a:rect l="l" t="t" r="r" b="b"/>
              <a:pathLst>
                <a:path w="120" h="96">
                  <a:moveTo>
                    <a:pt x="120" y="48"/>
                  </a:moveTo>
                  <a:lnTo>
                    <a:pt x="0" y="96"/>
                  </a:lnTo>
                  <a:lnTo>
                    <a:pt x="0" y="48"/>
                  </a:lnTo>
                  <a:lnTo>
                    <a:pt x="0" y="0"/>
                  </a:lnTo>
                  <a:lnTo>
                    <a:pt x="120" y="48"/>
                  </a:lnTo>
                  <a:close/>
                </a:path>
              </a:pathLst>
            </a:custGeom>
            <a:solidFill>
              <a:srgbClr val="ffcc00"/>
            </a:solidFill>
            <a:ln w="12600">
              <a:solidFill>
                <a:srgbClr val="ffcc00"/>
              </a:solidFill>
              <a:round/>
            </a:ln>
          </p:spPr>
          <p:style>
            <a:lnRef idx="0"/>
            <a:fillRef idx="0"/>
            <a:effectRef idx="0"/>
            <a:fontRef idx="minor"/>
          </p:style>
        </p:sp>
        <p:sp>
          <p:nvSpPr>
            <p:cNvPr id="256" name="Line 14"/>
            <p:cNvSpPr/>
            <p:nvPr/>
          </p:nvSpPr>
          <p:spPr>
            <a:xfrm>
              <a:off x="6691680" y="3013200"/>
              <a:ext cx="786960" cy="1800"/>
            </a:xfrm>
            <a:prstGeom prst="line">
              <a:avLst/>
            </a:prstGeom>
            <a:ln w="25560">
              <a:solidFill>
                <a:srgbClr val="ffcc00"/>
              </a:solidFill>
              <a:round/>
            </a:ln>
          </p:spPr>
          <p:style>
            <a:lnRef idx="0"/>
            <a:fillRef idx="0"/>
            <a:effectRef idx="0"/>
            <a:fontRef idx="minor"/>
          </p:style>
        </p:sp>
      </p:grpSp>
      <p:sp>
        <p:nvSpPr>
          <p:cNvPr id="257" name="CustomShape 15"/>
          <p:cNvSpPr/>
          <p:nvPr/>
        </p:nvSpPr>
        <p:spPr>
          <a:xfrm>
            <a:off x="1370160" y="2563200"/>
            <a:ext cx="566640" cy="30456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ffcc00"/>
                </a:solidFill>
                <a:latin typeface="Arial"/>
                <a:ea typeface="ＭＳ Ｐゴシック"/>
              </a:rPr>
              <a:t>heat </a:t>
            </a:r>
            <a:endParaRPr b="0" lang="en-US" sz="2000" spc="-1" strike="noStrike">
              <a:latin typeface="Arial"/>
            </a:endParaRPr>
          </a:p>
        </p:txBody>
      </p:sp>
      <p:sp>
        <p:nvSpPr>
          <p:cNvPr id="258" name="CustomShape 16"/>
          <p:cNvSpPr/>
          <p:nvPr/>
        </p:nvSpPr>
        <p:spPr>
          <a:xfrm>
            <a:off x="1364400" y="2884680"/>
            <a:ext cx="453600" cy="304560"/>
          </a:xfrm>
          <a:prstGeom prst="rect">
            <a:avLst/>
          </a:prstGeom>
          <a:noFill/>
          <a:ln>
            <a:noFill/>
          </a:ln>
        </p:spPr>
        <p:style>
          <a:lnRef idx="0"/>
          <a:fillRef idx="0"/>
          <a:effectRef idx="0"/>
          <a:fontRef idx="minor"/>
        </p:style>
        <p:txBody>
          <a:bodyPr wrap="none" lIns="0" rIns="0" tIns="0" bIns="0"/>
          <a:p>
            <a:pPr>
              <a:lnSpc>
                <a:spcPct val="100000"/>
              </a:lnSpc>
            </a:pPr>
            <a:r>
              <a:rPr b="0" lang="en-US" sz="2000" spc="-1" strike="noStrike">
                <a:solidFill>
                  <a:srgbClr val="ffcc00"/>
                </a:solidFill>
                <a:latin typeface="Arial"/>
                <a:ea typeface="ＭＳ Ｐゴシック"/>
              </a:rPr>
              <a:t>flow</a:t>
            </a:r>
            <a:endParaRPr b="0" lang="en-US" sz="2000" spc="-1" strike="noStrike">
              <a:latin typeface="Arial"/>
            </a:endParaRPr>
          </a:p>
        </p:txBody>
      </p:sp>
      <p:sp>
        <p:nvSpPr>
          <p:cNvPr id="259" name="TextShape 17"/>
          <p:cNvSpPr txBox="1"/>
          <p:nvPr/>
        </p:nvSpPr>
        <p:spPr>
          <a:xfrm>
            <a:off x="756000" y="724320"/>
            <a:ext cx="8903880" cy="4031640"/>
          </a:xfrm>
          <a:prstGeom prst="rect">
            <a:avLst/>
          </a:prstGeom>
          <a:noFill/>
          <a:ln>
            <a:noFill/>
          </a:ln>
        </p:spPr>
        <p:txBody>
          <a:bodyPr/>
          <a:p>
            <a:pPr marL="343080" indent="-342720">
              <a:lnSpc>
                <a:spcPct val="100000"/>
              </a:lnSpc>
              <a:spcBef>
                <a:spcPts val="400"/>
              </a:spcBef>
            </a:pPr>
            <a:r>
              <a:rPr b="0" lang="en-US" sz="2000" spc="-1" strike="noStrike">
                <a:solidFill>
                  <a:srgbClr val="000000"/>
                </a:solidFill>
                <a:latin typeface="Arial"/>
                <a:ea typeface="ＭＳ Ｐゴシック"/>
              </a:rPr>
              <a:t>Grains can be</a:t>
            </a: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 equiaxed   (roughly same size in all directions)</a:t>
            </a:r>
            <a:endParaRPr b="0" lang="en-US" sz="2000" spc="-1" strike="noStrike">
              <a:solidFill>
                <a:srgbClr val="000000"/>
              </a:solidFill>
              <a:latin typeface="Arial"/>
            </a:endParaRPr>
          </a:p>
          <a:p>
            <a:pPr marL="743040" indent="-285480">
              <a:lnSpc>
                <a:spcPct val="100000"/>
              </a:lnSpc>
              <a:spcBef>
                <a:spcPts val="400"/>
              </a:spcBef>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 columnar   (elongated grains)</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a:p>
            <a:pPr>
              <a:lnSpc>
                <a:spcPct val="100000"/>
              </a:lnSpc>
              <a:spcBef>
                <a:spcPts val="479"/>
              </a:spcBef>
            </a:pPr>
            <a:endParaRPr b="0" lang="en-US" sz="2000" spc="-1" strike="noStrike">
              <a:solidFill>
                <a:srgbClr val="000000"/>
              </a:solidFill>
              <a:latin typeface="Arial"/>
            </a:endParaRPr>
          </a:p>
        </p:txBody>
      </p:sp>
      <p:grpSp>
        <p:nvGrpSpPr>
          <p:cNvPr id="260" name="Group 18"/>
          <p:cNvGrpSpPr/>
          <p:nvPr/>
        </p:nvGrpSpPr>
        <p:grpSpPr>
          <a:xfrm>
            <a:off x="2731320" y="2910600"/>
            <a:ext cx="1644840" cy="779760"/>
            <a:chOff x="2731320" y="2910600"/>
            <a:chExt cx="1644840" cy="779760"/>
          </a:xfrm>
        </p:grpSpPr>
        <p:sp>
          <p:nvSpPr>
            <p:cNvPr id="261" name="Line 19"/>
            <p:cNvSpPr/>
            <p:nvPr/>
          </p:nvSpPr>
          <p:spPr>
            <a:xfrm flipV="1">
              <a:off x="2780640" y="2910600"/>
              <a:ext cx="1595520" cy="756000"/>
            </a:xfrm>
            <a:prstGeom prst="line">
              <a:avLst/>
            </a:prstGeom>
            <a:ln w="57240">
              <a:solidFill>
                <a:schemeClr val="bg1"/>
              </a:solidFill>
              <a:round/>
              <a:tailEnd len="med" type="triangle" w="med"/>
            </a:ln>
          </p:spPr>
          <p:style>
            <a:lnRef idx="0"/>
            <a:fillRef idx="0"/>
            <a:effectRef idx="0"/>
            <a:fontRef idx="minor"/>
          </p:style>
        </p:sp>
        <p:sp>
          <p:nvSpPr>
            <p:cNvPr id="262" name="Line 20"/>
            <p:cNvSpPr/>
            <p:nvPr/>
          </p:nvSpPr>
          <p:spPr>
            <a:xfrm flipV="1">
              <a:off x="2731320" y="2934360"/>
              <a:ext cx="1596240" cy="756000"/>
            </a:xfrm>
            <a:prstGeom prst="line">
              <a:avLst/>
            </a:prstGeom>
            <a:ln w="28440">
              <a:solidFill>
                <a:srgbClr val="0000ff"/>
              </a:solidFill>
              <a:round/>
              <a:tailEnd len="med" type="triangle" w="med"/>
            </a:ln>
          </p:spPr>
          <p:style>
            <a:lnRef idx="0"/>
            <a:fillRef idx="0"/>
            <a:effectRef idx="0"/>
            <a:fontRef idx="minor"/>
          </p:style>
        </p:sp>
      </p:grpSp>
      <p:sp>
        <p:nvSpPr>
          <p:cNvPr id="263" name="Line 21"/>
          <p:cNvSpPr/>
          <p:nvPr/>
        </p:nvSpPr>
        <p:spPr>
          <a:xfrm flipH="1">
            <a:off x="6219360" y="3829320"/>
            <a:ext cx="1459080" cy="631440"/>
          </a:xfrm>
          <a:prstGeom prst="line">
            <a:avLst/>
          </a:prstGeom>
          <a:ln w="57240">
            <a:solidFill>
              <a:schemeClr val="bg1"/>
            </a:solidFill>
            <a:round/>
            <a:tailEnd len="med" type="triangle" w="med"/>
          </a:ln>
        </p:spPr>
        <p:style>
          <a:lnRef idx="0"/>
          <a:fillRef idx="0"/>
          <a:effectRef idx="0"/>
          <a:fontRef idx="minor"/>
        </p:style>
      </p:sp>
      <p:sp>
        <p:nvSpPr>
          <p:cNvPr id="264" name="Line 22"/>
          <p:cNvSpPr/>
          <p:nvPr/>
        </p:nvSpPr>
        <p:spPr>
          <a:xfrm flipH="1">
            <a:off x="6275160" y="3808800"/>
            <a:ext cx="1459080" cy="631440"/>
          </a:xfrm>
          <a:prstGeom prst="line">
            <a:avLst/>
          </a:prstGeom>
          <a:ln w="28440">
            <a:solidFill>
              <a:srgbClr val="ff0000"/>
            </a:solidFill>
            <a:round/>
            <a:tailEnd len="med" type="triangle" w="med"/>
          </a:ln>
        </p:spPr>
        <p:style>
          <a:lnRef idx="0"/>
          <a:fillRef idx="0"/>
          <a:effectRef idx="0"/>
          <a:fontRef idx="minor"/>
        </p:style>
      </p:sp>
      <p:grpSp>
        <p:nvGrpSpPr>
          <p:cNvPr id="265" name="Group 23"/>
          <p:cNvGrpSpPr/>
          <p:nvPr/>
        </p:nvGrpSpPr>
        <p:grpSpPr>
          <a:xfrm>
            <a:off x="2829240" y="1292760"/>
            <a:ext cx="4462560" cy="363960"/>
            <a:chOff x="2829240" y="1292760"/>
            <a:chExt cx="4462560" cy="363960"/>
          </a:xfrm>
        </p:grpSpPr>
        <p:sp>
          <p:nvSpPr>
            <p:cNvPr id="266" name="Line 24"/>
            <p:cNvSpPr/>
            <p:nvPr/>
          </p:nvSpPr>
          <p:spPr>
            <a:xfrm>
              <a:off x="2829240" y="1414440"/>
              <a:ext cx="4462560" cy="360"/>
            </a:xfrm>
            <a:prstGeom prst="line">
              <a:avLst/>
            </a:prstGeom>
            <a:ln w="28440">
              <a:solidFill>
                <a:schemeClr val="tx1"/>
              </a:solidFill>
              <a:round/>
              <a:headEnd len="med" type="triangle" w="med"/>
              <a:tailEnd len="med" type="triangle" w="med"/>
            </a:ln>
          </p:spPr>
          <p:style>
            <a:lnRef idx="0"/>
            <a:fillRef idx="0"/>
            <a:effectRef idx="0"/>
            <a:fontRef idx="minor"/>
          </p:style>
        </p:sp>
        <p:sp>
          <p:nvSpPr>
            <p:cNvPr id="267" name="CustomShape 25"/>
            <p:cNvSpPr/>
            <p:nvPr/>
          </p:nvSpPr>
          <p:spPr>
            <a:xfrm>
              <a:off x="4444560" y="1292760"/>
              <a:ext cx="874440" cy="36396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ＭＳ Ｐゴシック"/>
                </a:rPr>
                <a:t>~ 8 cm</a:t>
              </a:r>
              <a:endParaRPr b="0" lang="en-US" sz="1800" spc="-1" strike="noStrike">
                <a:latin typeface="Arial"/>
              </a:endParaRPr>
            </a:p>
          </p:txBody>
        </p:sp>
      </p:gr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2020-05-30T00:32:39Z</dcterms:created>
  <dc:creator/>
  <dc:description/>
  <dc:language>en-US</dc:language>
  <cp:lastModifiedBy/>
  <dcterms:modified xsi:type="dcterms:W3CDTF">2020-05-30T00:34:23Z</dcterms:modified>
  <cp:revision>1</cp:revision>
  <dc:subject/>
  <dc:title/>
</cp:coreProperties>
</file>